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8"/>
  </p:notesMasterIdLst>
  <p:handoutMasterIdLst>
    <p:handoutMasterId r:id="rId19"/>
  </p:handoutMasterIdLst>
  <p:sldIdLst>
    <p:sldId id="356" r:id="rId2"/>
    <p:sldId id="395" r:id="rId3"/>
    <p:sldId id="444" r:id="rId4"/>
    <p:sldId id="443" r:id="rId5"/>
    <p:sldId id="446" r:id="rId6"/>
    <p:sldId id="445" r:id="rId7"/>
    <p:sldId id="352" r:id="rId8"/>
    <p:sldId id="438" r:id="rId9"/>
    <p:sldId id="386" r:id="rId10"/>
    <p:sldId id="382" r:id="rId11"/>
    <p:sldId id="439" r:id="rId12"/>
    <p:sldId id="441" r:id="rId13"/>
    <p:sldId id="380" r:id="rId14"/>
    <p:sldId id="442" r:id="rId15"/>
    <p:sldId id="379" r:id="rId16"/>
    <p:sldId id="435" r:id="rId17"/>
  </p:sldIdLst>
  <p:sldSz cx="9144000" cy="6858000" type="screen4x3"/>
  <p:notesSz cx="7011988" cy="9297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, Lori" initials="HL" lastIdx="6" clrIdx="0">
    <p:extLst>
      <p:ext uri="{19B8F6BF-5375-455C-9EA6-DF929625EA0E}">
        <p15:presenceInfo xmlns:p15="http://schemas.microsoft.com/office/powerpoint/2012/main" userId="S-1-5-21-2017986614-23424109-2091147243-6983" providerId="AD"/>
      </p:ext>
    </p:extLst>
  </p:cmAuthor>
  <p:cmAuthor id="2" name="Steele Dadzie, Timothy" initials="SDT" lastIdx="2" clrIdx="1">
    <p:extLst>
      <p:ext uri="{19B8F6BF-5375-455C-9EA6-DF929625EA0E}">
        <p15:presenceInfo xmlns:p15="http://schemas.microsoft.com/office/powerpoint/2012/main" userId="S-1-5-21-2017986614-23424109-2091147243-34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1B343D"/>
    <a:srgbClr val="204E5A"/>
    <a:srgbClr val="387F98"/>
    <a:srgbClr val="003366"/>
    <a:srgbClr val="666699"/>
    <a:srgbClr val="E9EDF4"/>
    <a:srgbClr val="00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90ECF-9E4A-B8FD-A5B7-E92D01A8D5B5}" v="55" dt="2019-09-04T13:31:12.684"/>
    <p1510:client id="{BDE7D71E-C928-442C-8C05-B74C95D7B8BC}" v="130" dt="2019-09-04T13:07:36.962"/>
    <p1510:client id="{E91D95B9-1781-4116-972E-022E3BEBE36C}" v="85" dt="2019-09-04T12:38:49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70" autoAdjust="0"/>
  </p:normalViewPr>
  <p:slideViewPr>
    <p:cSldViewPr snapToGrid="0" snapToObjects="1">
      <p:cViewPr varScale="1">
        <p:scale>
          <a:sx n="107" d="100"/>
          <a:sy n="107" d="100"/>
        </p:scale>
        <p:origin x="11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 snapToGrid="0" snapToObjects="1">
      <p:cViewPr varScale="1">
        <p:scale>
          <a:sx n="85" d="100"/>
          <a:sy n="85" d="100"/>
        </p:scale>
        <p:origin x="298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78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Elizabeth" userId="ecf9b76d-2424-407e-a49b-ad172b417e8c" providerId="ADAL" clId="{BDE7D71E-C928-442C-8C05-B74C95D7B8BC}"/>
    <pc:docChg chg="undo modSld">
      <pc:chgData name="Thomas, Elizabeth" userId="ecf9b76d-2424-407e-a49b-ad172b417e8c" providerId="ADAL" clId="{BDE7D71E-C928-442C-8C05-B74C95D7B8BC}" dt="2019-09-04T13:07:36.962" v="146" actId="13244"/>
      <pc:docMkLst>
        <pc:docMk/>
      </pc:docMkLst>
      <pc:sldChg chg="modSp">
        <pc:chgData name="Thomas, Elizabeth" userId="ecf9b76d-2424-407e-a49b-ad172b417e8c" providerId="ADAL" clId="{BDE7D71E-C928-442C-8C05-B74C95D7B8BC}" dt="2019-09-04T13:06:37.643" v="142" actId="20577"/>
        <pc:sldMkLst>
          <pc:docMk/>
          <pc:sldMk cId="3369965904" sldId="347"/>
        </pc:sldMkLst>
        <pc:spChg chg="mod">
          <ac:chgData name="Thomas, Elizabeth" userId="ecf9b76d-2424-407e-a49b-ad172b417e8c" providerId="ADAL" clId="{BDE7D71E-C928-442C-8C05-B74C95D7B8BC}" dt="2019-09-04T13:06:37.643" v="142" actId="20577"/>
          <ac:spMkLst>
            <pc:docMk/>
            <pc:sldMk cId="3369965904" sldId="347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5:01.784" v="121" actId="20577"/>
        <pc:sldMkLst>
          <pc:docMk/>
          <pc:sldMk cId="1558618314" sldId="348"/>
        </pc:sldMkLst>
        <pc:spChg chg="mod">
          <ac:chgData name="Thomas, Elizabeth" userId="ecf9b76d-2424-407e-a49b-ad172b417e8c" providerId="ADAL" clId="{BDE7D71E-C928-442C-8C05-B74C95D7B8BC}" dt="2019-09-04T13:05:01.784" v="121" actId="20577"/>
          <ac:spMkLst>
            <pc:docMk/>
            <pc:sldMk cId="1558618314" sldId="348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58.663" v="118" actId="14734"/>
          <ac:graphicFrameMkLst>
            <pc:docMk/>
            <pc:sldMk cId="1558618314" sldId="348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53.503" v="144" actId="20577"/>
        <pc:sldMkLst>
          <pc:docMk/>
          <pc:sldMk cId="36296671" sldId="349"/>
        </pc:sldMkLst>
        <pc:spChg chg="mod">
          <ac:chgData name="Thomas, Elizabeth" userId="ecf9b76d-2424-407e-a49b-ad172b417e8c" providerId="ADAL" clId="{BDE7D71E-C928-442C-8C05-B74C95D7B8BC}" dt="2019-09-04T13:06:53.503" v="144" actId="20577"/>
          <ac:spMkLst>
            <pc:docMk/>
            <pc:sldMk cId="36296671" sldId="349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4:38.027" v="106" actId="20577"/>
        <pc:sldMkLst>
          <pc:docMk/>
          <pc:sldMk cId="1991487006" sldId="350"/>
        </pc:sldMkLst>
        <pc:spChg chg="mod">
          <ac:chgData name="Thomas, Elizabeth" userId="ecf9b76d-2424-407e-a49b-ad172b417e8c" providerId="ADAL" clId="{BDE7D71E-C928-442C-8C05-B74C95D7B8BC}" dt="2019-09-04T13:04:38.027" v="106" actId="20577"/>
          <ac:spMkLst>
            <pc:docMk/>
            <pc:sldMk cId="1991487006" sldId="350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35.201" v="103" actId="14734"/>
          <ac:graphicFrameMkLst>
            <pc:docMk/>
            <pc:sldMk cId="1991487006" sldId="350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4:16.670" v="93" actId="20577"/>
        <pc:sldMkLst>
          <pc:docMk/>
          <pc:sldMk cId="925543498" sldId="362"/>
        </pc:sldMkLst>
        <pc:spChg chg="mod">
          <ac:chgData name="Thomas, Elizabeth" userId="ecf9b76d-2424-407e-a49b-ad172b417e8c" providerId="ADAL" clId="{BDE7D71E-C928-442C-8C05-B74C95D7B8BC}" dt="2019-09-04T13:03:48.803" v="76" actId="20577"/>
          <ac:spMkLst>
            <pc:docMk/>
            <pc:sldMk cId="925543498" sldId="362"/>
            <ac:spMk id="6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16.670" v="93" actId="20577"/>
          <ac:graphicFrameMkLst>
            <pc:docMk/>
            <pc:sldMk cId="925543498" sldId="36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39.207" v="43"/>
        <pc:sldMkLst>
          <pc:docMk/>
          <pc:sldMk cId="2799442344" sldId="366"/>
        </pc:sldMkLst>
        <pc:spChg chg="mod">
          <ac:chgData name="Thomas, Elizabeth" userId="ecf9b76d-2424-407e-a49b-ad172b417e8c" providerId="ADAL" clId="{BDE7D71E-C928-442C-8C05-B74C95D7B8BC}" dt="2019-09-04T12:51:34.301" v="41" actId="20577"/>
          <ac:spMkLst>
            <pc:docMk/>
            <pc:sldMk cId="2799442344" sldId="366"/>
            <ac:spMk id="25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2:51:39.207" v="43"/>
          <ac:graphicFrameMkLst>
            <pc:docMk/>
            <pc:sldMk cId="2799442344" sldId="366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12.613" v="28" actId="403"/>
        <pc:sldMkLst>
          <pc:docMk/>
          <pc:sldMk cId="2720581504" sldId="372"/>
        </pc:sldMkLst>
        <pc:spChg chg="mod">
          <ac:chgData name="Thomas, Elizabeth" userId="ecf9b76d-2424-407e-a49b-ad172b417e8c" providerId="ADAL" clId="{BDE7D71E-C928-442C-8C05-B74C95D7B8BC}" dt="2019-09-04T12:50:26.333" v="9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Thomas, Elizabeth" userId="ecf9b76d-2424-407e-a49b-ad172b417e8c" providerId="ADAL" clId="{BDE7D71E-C928-442C-8C05-B74C95D7B8BC}" dt="2019-09-04T12:51:12.613" v="28" actId="403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17.512" v="139" actId="14734"/>
        <pc:sldMkLst>
          <pc:docMk/>
          <pc:sldMk cId="2025823165" sldId="374"/>
        </pc:sldMkLst>
        <pc:spChg chg="mod">
          <ac:chgData name="Thomas, Elizabeth" userId="ecf9b76d-2424-407e-a49b-ad172b417e8c" providerId="ADAL" clId="{BDE7D71E-C928-442C-8C05-B74C95D7B8BC}" dt="2019-09-04T13:05:46.661" v="137" actId="20577"/>
          <ac:spMkLst>
            <pc:docMk/>
            <pc:sldMk cId="2025823165" sldId="374"/>
            <ac:spMk id="6" creationId="{0C9F4436-F7F8-42A9-8D3A-2C7B4CC7DDC5}"/>
          </ac:spMkLst>
        </pc:spChg>
        <pc:graphicFrameChg chg="modGraphic">
          <ac:chgData name="Thomas, Elizabeth" userId="ecf9b76d-2424-407e-a49b-ad172b417e8c" providerId="ADAL" clId="{BDE7D71E-C928-442C-8C05-B74C95D7B8BC}" dt="2019-09-04T13:06:17.512" v="139" actId="14734"/>
          <ac:graphicFrameMkLst>
            <pc:docMk/>
            <pc:sldMk cId="2025823165" sldId="374"/>
            <ac:graphicFrameMk id="34" creationId="{00000000-0000-0000-0000-000000000000}"/>
          </ac:graphicFrameMkLst>
        </pc:graphicFrameChg>
      </pc:sldChg>
      <pc:sldChg chg="modSp mod">
        <pc:chgData name="Thomas, Elizabeth" userId="ecf9b76d-2424-407e-a49b-ad172b417e8c" providerId="ADAL" clId="{BDE7D71E-C928-442C-8C05-B74C95D7B8BC}" dt="2019-09-04T13:07:36.962" v="146" actId="13244"/>
        <pc:sldMkLst>
          <pc:docMk/>
          <pc:sldMk cId="1375329667" sldId="381"/>
        </pc:sldMkLst>
        <pc:spChg chg="mod">
          <ac:chgData name="Thomas, Elizabeth" userId="ecf9b76d-2424-407e-a49b-ad172b417e8c" providerId="ADAL" clId="{BDE7D71E-C928-442C-8C05-B74C95D7B8BC}" dt="2019-09-04T12:52:59.244" v="56" actId="13244"/>
          <ac:spMkLst>
            <pc:docMk/>
            <pc:sldMk cId="1375329667" sldId="381"/>
            <ac:spMk id="3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2:52:56.511" v="55" actId="13244"/>
          <ac:spMkLst>
            <pc:docMk/>
            <pc:sldMk cId="1375329667" sldId="381"/>
            <ac:spMk id="4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3:07:36.962" v="146" actId="13244"/>
          <ac:spMkLst>
            <pc:docMk/>
            <pc:sldMk cId="1375329667" sldId="381"/>
            <ac:spMk id="7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3:07:21.904" v="145"/>
          <ac:graphicFrameMkLst>
            <pc:docMk/>
            <pc:sldMk cId="1375329667" sldId="381"/>
            <ac:graphicFrameMk id="8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39:59.192" v="3" actId="20577"/>
        <pc:sldMkLst>
          <pc:docMk/>
          <pc:sldMk cId="384935125" sldId="382"/>
        </pc:sldMkLst>
        <pc:graphicFrameChg chg="modGraphic">
          <ac:chgData name="Thomas, Elizabeth" userId="ecf9b76d-2424-407e-a49b-ad172b417e8c" providerId="ADAL" clId="{BDE7D71E-C928-442C-8C05-B74C95D7B8BC}" dt="2019-09-04T12:39:59.192" v="3" actId="205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2:01.801" v="53" actId="20577"/>
        <pc:sldMkLst>
          <pc:docMk/>
          <pc:sldMk cId="768883278" sldId="384"/>
        </pc:sldMkLst>
        <pc:graphicFrameChg chg="mod modGraphic">
          <ac:chgData name="Thomas, Elizabeth" userId="ecf9b76d-2424-407e-a49b-ad172b417e8c" providerId="ADAL" clId="{BDE7D71E-C928-442C-8C05-B74C95D7B8BC}" dt="2019-09-04T12:52:01.801" v="53" actId="20577"/>
          <ac:graphicFrameMkLst>
            <pc:docMk/>
            <pc:sldMk cId="768883278" sldId="384"/>
            <ac:graphicFrameMk id="5" creationId="{00000000-0000-0000-0000-000000000000}"/>
          </ac:graphicFrameMkLst>
        </pc:graphicFrameChg>
      </pc:sldChg>
    </pc:docChg>
  </pc:docChgLst>
  <pc:docChgLst>
    <pc:chgData name="Thomas, Elizabeth" userId="S::ethomas@doe.nj.gov::ecf9b76d-2424-407e-a49b-ad172b417e8c" providerId="AD" clId="Web-{E91D95B9-1781-4116-972E-022E3BEBE36C}"/>
    <pc:docChg chg="modSld">
      <pc:chgData name="Thomas, Elizabeth" userId="S::ethomas@doe.nj.gov::ecf9b76d-2424-407e-a49b-ad172b417e8c" providerId="AD" clId="Web-{E91D95B9-1781-4116-972E-022E3BEBE36C}" dt="2019-09-04T12:38:31.575" v="77"/>
      <pc:docMkLst>
        <pc:docMk/>
      </pc:docMkLst>
      <pc:sldChg chg="modSp">
        <pc:chgData name="Thomas, Elizabeth" userId="S::ethomas@doe.nj.gov::ecf9b76d-2424-407e-a49b-ad172b417e8c" providerId="AD" clId="Web-{E91D95B9-1781-4116-972E-022E3BEBE36C}" dt="2019-09-04T12:38:31.575" v="77"/>
        <pc:sldMkLst>
          <pc:docMk/>
          <pc:sldMk cId="384935125" sldId="382"/>
        </pc:sldMkLst>
        <pc:graphicFrameChg chg="mod modGraphic">
          <ac:chgData name="Thomas, Elizabeth" userId="S::ethomas@doe.nj.gov::ecf9b76d-2424-407e-a49b-ad172b417e8c" providerId="AD" clId="Web-{E91D95B9-1781-4116-972E-022E3BEBE36C}" dt="2019-09-04T12:38:31.575" v="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</pc:docChg>
  </pc:docChgLst>
  <pc:docChgLst>
    <pc:chgData name="Chauhan, Swati" userId="4d545244-44e6-4bf6-a485-1eda809375fc" providerId="ADAL" clId="{D301F8BF-CE5F-4CDD-B3E9-C2081C8B75B0}"/>
    <pc:docChg chg="modSld">
      <pc:chgData name="Chauhan, Swati" userId="4d545244-44e6-4bf6-a485-1eda809375fc" providerId="ADAL" clId="{D301F8BF-CE5F-4CDD-B3E9-C2081C8B75B0}" dt="2019-08-21T12:47:31.435" v="12" actId="20577"/>
      <pc:docMkLst>
        <pc:docMk/>
      </pc:docMkLst>
      <pc:sldChg chg="modSp">
        <pc:chgData name="Chauhan, Swati" userId="4d545244-44e6-4bf6-a485-1eda809375fc" providerId="ADAL" clId="{D301F8BF-CE5F-4CDD-B3E9-C2081C8B75B0}" dt="2019-08-21T12:47:31.435" v="12" actId="20577"/>
        <pc:sldMkLst>
          <pc:docMk/>
          <pc:sldMk cId="36296671" sldId="349"/>
        </pc:sldMkLst>
        <pc:spChg chg="mod">
          <ac:chgData name="Chauhan, Swati" userId="4d545244-44e6-4bf6-a485-1eda809375fc" providerId="ADAL" clId="{D301F8BF-CE5F-4CDD-B3E9-C2081C8B75B0}" dt="2019-08-21T12:47:31.435" v="12" actId="20577"/>
          <ac:spMkLst>
            <pc:docMk/>
            <pc:sldMk cId="36296671" sldId="349"/>
            <ac:spMk id="8" creationId="{00000000-0000-0000-0000-000000000000}"/>
          </ac:spMkLst>
        </pc:spChg>
        <pc:graphicFrameChg chg="modGraphic">
          <ac:chgData name="Chauhan, Swati" userId="4d545244-44e6-4bf6-a485-1eda809375fc" providerId="ADAL" clId="{D301F8BF-CE5F-4CDD-B3E9-C2081C8B75B0}" dt="2019-08-21T12:47:04.839" v="8" actId="14100"/>
          <ac:graphicFrameMkLst>
            <pc:docMk/>
            <pc:sldMk cId="36296671" sldId="349"/>
            <ac:graphicFrameMk id="5" creationId="{00000000-0000-0000-0000-000000000000}"/>
          </ac:graphicFrameMkLst>
        </pc:graphicFrameChg>
      </pc:sldChg>
      <pc:sldChg chg="modSp">
        <pc:chgData name="Chauhan, Swati" userId="4d545244-44e6-4bf6-a485-1eda809375fc" providerId="ADAL" clId="{D301F8BF-CE5F-4CDD-B3E9-C2081C8B75B0}" dt="2019-08-21T12:45:42.847" v="5" actId="20577"/>
        <pc:sldMkLst>
          <pc:docMk/>
          <pc:sldMk cId="1242271662" sldId="379"/>
        </pc:sldMkLst>
        <pc:spChg chg="mod">
          <ac:chgData name="Chauhan, Swati" userId="4d545244-44e6-4bf6-a485-1eda809375fc" providerId="ADAL" clId="{D301F8BF-CE5F-4CDD-B3E9-C2081C8B75B0}" dt="2019-08-21T12:45:42.847" v="5" actId="20577"/>
          <ac:spMkLst>
            <pc:docMk/>
            <pc:sldMk cId="1242271662" sldId="379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29.120" v="2" actId="20577"/>
        <pc:sldMkLst>
          <pc:docMk/>
          <pc:sldMk cId="4284859555" sldId="380"/>
        </pc:sldMkLst>
        <pc:spChg chg="mod">
          <ac:chgData name="Chauhan, Swati" userId="4d545244-44e6-4bf6-a485-1eda809375fc" providerId="ADAL" clId="{D301F8BF-CE5F-4CDD-B3E9-C2081C8B75B0}" dt="2019-08-21T12:45:29.120" v="2" actId="20577"/>
          <ac:spMkLst>
            <pc:docMk/>
            <pc:sldMk cId="4284859555" sldId="380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59.930" v="6" actId="947"/>
        <pc:sldMkLst>
          <pc:docMk/>
          <pc:sldMk cId="1375329667" sldId="381"/>
        </pc:sldMkLst>
        <pc:spChg chg="mod">
          <ac:chgData name="Chauhan, Swati" userId="4d545244-44e6-4bf6-a485-1eda809375fc" providerId="ADAL" clId="{D301F8BF-CE5F-4CDD-B3E9-C2081C8B75B0}" dt="2019-08-21T12:45:59.930" v="6" actId="947"/>
          <ac:spMkLst>
            <pc:docMk/>
            <pc:sldMk cId="1375329667" sldId="381"/>
            <ac:spMk id="4" creationId="{00000000-0000-0000-0000-000000000000}"/>
          </ac:spMkLst>
        </pc:spChg>
      </pc:sldChg>
    </pc:docChg>
  </pc:docChgLst>
  <pc:docChgLst>
    <pc:chgData name="Bhargiri, Seema" userId="S::sbhargir@doe.nj.gov::9158d908-f89a-487f-a6a8-7523096f36d6" providerId="AD" clId="Web-{A3990ECF-9E4A-B8FD-A5B7-E92D01A8D5B5}"/>
    <pc:docChg chg="modSld">
      <pc:chgData name="Bhargiri, Seema" userId="S::sbhargir@doe.nj.gov::9158d908-f89a-487f-a6a8-7523096f36d6" providerId="AD" clId="Web-{A3990ECF-9E4A-B8FD-A5B7-E92D01A8D5B5}" dt="2019-09-04T13:31:09.121" v="46"/>
      <pc:docMkLst>
        <pc:docMk/>
      </pc:docMkLst>
      <pc:sldChg chg="modSp">
        <pc:chgData name="Bhargiri, Seema" userId="S::sbhargir@doe.nj.gov::9158d908-f89a-487f-a6a8-7523096f36d6" providerId="AD" clId="Web-{A3990ECF-9E4A-B8FD-A5B7-E92D01A8D5B5}" dt="2019-09-04T13:30:20.980" v="40" actId="20577"/>
        <pc:sldMkLst>
          <pc:docMk/>
          <pc:sldMk cId="3422035607" sldId="361"/>
        </pc:sldMkLst>
        <pc:spChg chg="mod">
          <ac:chgData name="Bhargiri, Seema" userId="S::sbhargir@doe.nj.gov::9158d908-f89a-487f-a6a8-7523096f36d6" providerId="AD" clId="Web-{A3990ECF-9E4A-B8FD-A5B7-E92D01A8D5B5}" dt="2019-09-04T13:30:20.980" v="40" actId="20577"/>
          <ac:spMkLst>
            <pc:docMk/>
            <pc:sldMk cId="3422035607" sldId="361"/>
            <ac:spMk id="6" creationId="{00000000-0000-0000-0000-000000000000}"/>
          </ac:spMkLst>
        </pc:spChg>
      </pc:sldChg>
      <pc:sldChg chg="modSp">
        <pc:chgData name="Bhargiri, Seema" userId="S::sbhargir@doe.nj.gov::9158d908-f89a-487f-a6a8-7523096f36d6" providerId="AD" clId="Web-{A3990ECF-9E4A-B8FD-A5B7-E92D01A8D5B5}" dt="2019-09-04T13:31:09.121" v="46"/>
        <pc:sldMkLst>
          <pc:docMk/>
          <pc:sldMk cId="2720581504" sldId="372"/>
        </pc:sldMkLst>
        <pc:spChg chg="mod">
          <ac:chgData name="Bhargiri, Seema" userId="S::sbhargir@doe.nj.gov::9158d908-f89a-487f-a6a8-7523096f36d6" providerId="AD" clId="Web-{A3990ECF-9E4A-B8FD-A5B7-E92D01A8D5B5}" dt="2019-09-04T13:29:49.355" v="28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Bhargiri, Seema" userId="S::sbhargir@doe.nj.gov::9158d908-f89a-487f-a6a8-7523096f36d6" providerId="AD" clId="Web-{A3990ECF-9E4A-B8FD-A5B7-E92D01A8D5B5}" dt="2019-09-04T13:31:09.121" v="46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23" cy="464582"/>
          </a:xfrm>
          <a:prstGeom prst="rect">
            <a:avLst/>
          </a:prstGeom>
        </p:spPr>
        <p:txBody>
          <a:bodyPr vert="horz" lIns="91290" tIns="45646" rIns="91290" bIns="456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81" y="1"/>
            <a:ext cx="3038423" cy="464582"/>
          </a:xfrm>
          <a:prstGeom prst="rect">
            <a:avLst/>
          </a:prstGeom>
        </p:spPr>
        <p:txBody>
          <a:bodyPr vert="horz" lIns="91290" tIns="45646" rIns="91290" bIns="45646" rtlCol="0"/>
          <a:lstStyle>
            <a:lvl1pPr algn="r">
              <a:defRPr sz="1200"/>
            </a:lvl1pPr>
          </a:lstStyle>
          <a:p>
            <a:fld id="{F3CF415F-F197-4378-B38B-0D5EED38834E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821"/>
            <a:ext cx="3038423" cy="464582"/>
          </a:xfrm>
          <a:prstGeom prst="rect">
            <a:avLst/>
          </a:prstGeom>
        </p:spPr>
        <p:txBody>
          <a:bodyPr vert="horz" lIns="91290" tIns="45646" rIns="91290" bIns="456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81" y="8831821"/>
            <a:ext cx="3038423" cy="464582"/>
          </a:xfrm>
          <a:prstGeom prst="rect">
            <a:avLst/>
          </a:prstGeom>
        </p:spPr>
        <p:txBody>
          <a:bodyPr vert="horz" lIns="91290" tIns="45646" rIns="91290" bIns="45646" rtlCol="0" anchor="b"/>
          <a:lstStyle>
            <a:lvl1pPr algn="r">
              <a:defRPr sz="1200"/>
            </a:lvl1pPr>
          </a:lstStyle>
          <a:p>
            <a:fld id="{7D552FA9-BB0A-43C1-A554-DC478C1D01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4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528" cy="464899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840" y="1"/>
            <a:ext cx="3038528" cy="464899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r">
              <a:defRPr sz="1200"/>
            </a:lvl1pPr>
          </a:lstStyle>
          <a:p>
            <a:fld id="{9F34B82D-F548-224C-9B3B-7DE2392B53C3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9" rIns="93156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99" y="4416546"/>
            <a:ext cx="5609590" cy="4184095"/>
          </a:xfrm>
          <a:prstGeom prst="rect">
            <a:avLst/>
          </a:prstGeom>
        </p:spPr>
        <p:txBody>
          <a:bodyPr vert="horz" lIns="93156" tIns="46579" rIns="93156" bIns="465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478"/>
            <a:ext cx="3038528" cy="464899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840" y="8831478"/>
            <a:ext cx="3038528" cy="464899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r">
              <a:defRPr sz="1200"/>
            </a:lvl1pPr>
          </a:lstStyle>
          <a:p>
            <a:fld id="{C0AF1796-EA5C-BE43-A2FE-6223D651C9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2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56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06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19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Remove,change</a:t>
            </a:r>
            <a:r>
              <a:rPr lang="en-US" dirty="0" smtClean="0"/>
              <a:t>, or</a:t>
            </a:r>
            <a:r>
              <a:rPr lang="en-US" baseline="0" dirty="0" smtClean="0"/>
              <a:t> add</a:t>
            </a:r>
            <a:r>
              <a:rPr lang="en-US" dirty="0" smtClean="0"/>
              <a:t> red highlighted words or phrases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9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91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58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0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38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72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3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0F8A9D-5269-4CCB-9BE4-4721BE6CB8E4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D2C1-B42F-41B6-9576-1DD3D181C60D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220-7E8E-4C14-8EFD-F00007C3A0F7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93207" y="57150"/>
            <a:ext cx="6279356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60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43662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7144" y="57150"/>
            <a:ext cx="6329363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48D-7C2A-48EF-916B-71C6D2E70E12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F17B5-BA4E-4316-8AED-A7A744538782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2101-1F6B-4EA2-AAB3-8378B4BB1EC1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40-AE2A-436F-879D-BDDC1D40AB31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7FE2-3719-4F83-9290-B19FA54C1EFF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7C5-2F6B-4A8F-957B-3AD8D985A564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9DA3-3443-4DA6-BE71-C1C4ACDE0BA9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49C2-3F9A-47C8-8B88-30914B3E0B3F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E3078E3-BBF3-4149-A2E3-F3F22E874E47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920" y="2756345"/>
            <a:ext cx="6482080" cy="1828800"/>
          </a:xfrm>
        </p:spPr>
        <p:txBody>
          <a:bodyPr/>
          <a:lstStyle/>
          <a:p>
            <a:pPr algn="ctr"/>
            <a:r>
              <a:rPr lang="en-US" sz="4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NJSLA-Science </a:t>
            </a: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Results:</a:t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Spring 2019 </a:t>
            </a:r>
            <a:r>
              <a:rPr lang="en-US" sz="4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 </a:t>
            </a: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smtClean="0"/>
              <a:t>Irvington </a:t>
            </a:r>
            <a:r>
              <a:rPr lang="en-US" sz="3600" dirty="0"/>
              <a:t>School District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June </a:t>
            </a:r>
            <a:r>
              <a:rPr lang="en-US" sz="4000" dirty="0" smtClean="0"/>
              <a:t>24</a:t>
            </a:r>
            <a:r>
              <a:rPr lang="en-US" sz="3600" dirty="0" smtClean="0"/>
              <a:t>, </a:t>
            </a:r>
            <a:r>
              <a:rPr lang="en-US" sz="3600" dirty="0" smtClean="0"/>
              <a:t>2020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cap="non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360955"/>
            <a:ext cx="6472661" cy="928271"/>
          </a:xfrm>
        </p:spPr>
        <p:txBody>
          <a:bodyPr/>
          <a:lstStyle/>
          <a:p>
            <a:r>
              <a:rPr lang="en-US" sz="18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Irvington School District’s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2019 Spring NJSLA-Science</a:t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Subgroup Outcomes-Percentages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382278"/>
              </p:ext>
            </p:extLst>
          </p:nvPr>
        </p:nvGraphicFramePr>
        <p:xfrm>
          <a:off x="695906" y="1580585"/>
          <a:ext cx="7622384" cy="437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1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4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897">
                <a:tc rowSpan="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Levels*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2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Levels 3 and 4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347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African-American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Disabilities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7582" y="6093470"/>
            <a:ext cx="570837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(150-199)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(200-242)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(243-300)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360955"/>
            <a:ext cx="6472661" cy="928271"/>
          </a:xfrm>
        </p:spPr>
        <p:txBody>
          <a:bodyPr/>
          <a:lstStyle/>
          <a:p>
            <a:r>
              <a:rPr lang="en-US" sz="18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Irvington School District’s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2019 Spring NJSLA-Science</a:t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8: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Subgroup Outcomes-Percentages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89734"/>
              </p:ext>
            </p:extLst>
          </p:nvPr>
        </p:nvGraphicFramePr>
        <p:xfrm>
          <a:off x="695906" y="1580585"/>
          <a:ext cx="7622384" cy="437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1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4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897">
                <a:tc rowSpan="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Levels*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2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Level 3 and 4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347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African-American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Disabilities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6723" y="6060080"/>
            <a:ext cx="570837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(150-199)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(200-230)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(231-300)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360955"/>
            <a:ext cx="6472661" cy="928271"/>
          </a:xfrm>
        </p:spPr>
        <p:txBody>
          <a:bodyPr/>
          <a:lstStyle/>
          <a:p>
            <a:r>
              <a:rPr lang="en-US" sz="18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Irvington School District’s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2019 Spring NJSLA-Science</a:t>
            </a:r>
            <a:b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11: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Subgroup Outcomes-Percentages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380856"/>
              </p:ext>
            </p:extLst>
          </p:nvPr>
        </p:nvGraphicFramePr>
        <p:xfrm>
          <a:off x="695906" y="1580585"/>
          <a:ext cx="7622384" cy="437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1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4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897">
                <a:tc rowSpan="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Levels*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2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students at Levels 3 and 4</a:t>
                      </a:r>
                    </a:p>
                  </a:txBody>
                  <a:tcPr marL="131024" marR="131024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347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African-American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Non-Economic Disadvantage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Disabilities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9735" y="6006556"/>
            <a:ext cx="570837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(100-157)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(158-199)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(200-249)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(250-300)</a:t>
            </a:r>
          </a:p>
        </p:txBody>
      </p:sp>
    </p:spTree>
    <p:extLst>
      <p:ext uri="{BB962C8B-B14F-4D97-AF65-F5344CB8AC3E}">
        <p14:creationId xmlns:p14="http://schemas.microsoft.com/office/powerpoint/2010/main" val="34893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Notable Achievements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14325" y="1738313"/>
            <a:ext cx="8502650" cy="4754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" panose="020B0603020102020204" pitchFamily="34" charset="0"/>
              </a:rPr>
              <a:t>At least 25% of all students performed at Levels 2, 3, and 4 on NJSLA-S for grade 5 districtwide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At least one school recorded a 17.8% of students in levels 3 and 4 on NJSLA-S for grade 5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 All schools recorded a percent of students who performed at levels 3 and 4 on NJSLA-S for grades 5, 8, and 11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A participation rate of 99.6% on NJSLA-S for grade 5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A </a:t>
            </a:r>
            <a:r>
              <a:rPr lang="en-US" sz="2400" dirty="0">
                <a:latin typeface="Franklin Gothic Medium" panose="020B0603020102020204" pitchFamily="34" charset="0"/>
              </a:rPr>
              <a:t>participation rate of </a:t>
            </a:r>
            <a:r>
              <a:rPr lang="en-US" sz="2400" dirty="0" smtClean="0">
                <a:latin typeface="Franklin Gothic Medium" panose="020B0603020102020204" pitchFamily="34" charset="0"/>
              </a:rPr>
              <a:t>98.7% </a:t>
            </a:r>
            <a:r>
              <a:rPr lang="en-US" sz="2400" dirty="0">
                <a:latin typeface="Franklin Gothic Medium" panose="020B0603020102020204" pitchFamily="34" charset="0"/>
              </a:rPr>
              <a:t>on NJSLA-S for grade </a:t>
            </a:r>
            <a:r>
              <a:rPr lang="en-US" sz="2400" dirty="0" smtClean="0">
                <a:latin typeface="Franklin Gothic Medium" panose="020B0603020102020204" pitchFamily="34" charset="0"/>
              </a:rPr>
              <a:t>8</a:t>
            </a:r>
          </a:p>
          <a:p>
            <a:r>
              <a:rPr lang="en-US" sz="2400" dirty="0">
                <a:latin typeface="Franklin Gothic Medium" panose="020B0603020102020204" pitchFamily="34" charset="0"/>
              </a:rPr>
              <a:t>A participation rate of </a:t>
            </a:r>
            <a:r>
              <a:rPr lang="en-US" sz="2400" dirty="0" smtClean="0">
                <a:latin typeface="Franklin Gothic Medium" panose="020B0603020102020204" pitchFamily="34" charset="0"/>
              </a:rPr>
              <a:t>99.2% </a:t>
            </a:r>
            <a:r>
              <a:rPr lang="en-US" sz="2400" dirty="0">
                <a:latin typeface="Franklin Gothic Medium" panose="020B0603020102020204" pitchFamily="34" charset="0"/>
              </a:rPr>
              <a:t>on NJSLA-S for </a:t>
            </a:r>
            <a:r>
              <a:rPr lang="en-US" sz="2400" dirty="0" smtClean="0">
                <a:latin typeface="Franklin Gothic Medium" panose="020B0603020102020204" pitchFamily="34" charset="0"/>
              </a:rPr>
              <a:t>grade 11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 smtClean="0">
              <a:latin typeface="Franklin Gothic Medium" panose="020B0603020102020204" pitchFamily="34" charset="0"/>
            </a:endParaRPr>
          </a:p>
          <a:p>
            <a:endParaRPr lang="en-US" sz="2400" dirty="0" smtClean="0">
              <a:latin typeface="Franklin Gothic Medium" panose="020B0603020102020204" pitchFamily="34" charset="0"/>
            </a:endParaRPr>
          </a:p>
          <a:p>
            <a:endParaRPr lang="en-US" sz="24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8379" y="1469672"/>
            <a:ext cx="8503881" cy="4751834"/>
          </a:xfrm>
        </p:spPr>
        <p:txBody>
          <a:bodyPr>
            <a:noAutofit/>
          </a:bodyPr>
          <a:lstStyle/>
          <a:p>
            <a:r>
              <a:rPr lang="en-US" b="1" dirty="0"/>
              <a:t>Align instructions to learning </a:t>
            </a:r>
            <a:r>
              <a:rPr lang="en-US" b="1" dirty="0" smtClean="0"/>
              <a:t>standards:</a:t>
            </a:r>
            <a:r>
              <a:rPr lang="en-US" dirty="0"/>
              <a:t> Instructions </a:t>
            </a:r>
            <a:r>
              <a:rPr lang="en-US" dirty="0" smtClean="0"/>
              <a:t>are aligned </a:t>
            </a:r>
            <a:r>
              <a:rPr lang="en-US" dirty="0"/>
              <a:t>to the learning target and task for mastering a learning standard. </a:t>
            </a:r>
            <a:endParaRPr lang="en-US" dirty="0" smtClean="0"/>
          </a:p>
          <a:p>
            <a:r>
              <a:rPr lang="en-US" b="1" dirty="0" smtClean="0"/>
              <a:t>Use of </a:t>
            </a:r>
            <a:r>
              <a:rPr lang="en-US" b="1" dirty="0"/>
              <a:t>formative </a:t>
            </a:r>
            <a:r>
              <a:rPr lang="en-US" b="1" dirty="0" smtClean="0"/>
              <a:t>assessment:</a:t>
            </a:r>
            <a:r>
              <a:rPr lang="en-US" b="1" dirty="0"/>
              <a:t> </a:t>
            </a:r>
            <a:r>
              <a:rPr lang="en-US" dirty="0" smtClean="0"/>
              <a:t>Unit tests reflect the standards alignment provided by the state in grades 3-11. These benchmarks tests are delivered on the TestNav platform with technology-enhanced items, same as on NJSLA-S</a:t>
            </a:r>
          </a:p>
          <a:p>
            <a:r>
              <a:rPr lang="en-US" b="1" dirty="0" smtClean="0"/>
              <a:t>Use the feedback loop concept:</a:t>
            </a:r>
            <a:r>
              <a:rPr lang="en-US" dirty="0" smtClean="0"/>
              <a:t> This involves teachers and students simultaneously determine where students are and where they need improvement</a:t>
            </a:r>
          </a:p>
          <a:p>
            <a:r>
              <a:rPr lang="en-US" b="1" dirty="0" smtClean="0">
                <a:latin typeface="Franklin Gothic Medium" panose="020B0603020102020204" pitchFamily="34" charset="0"/>
              </a:rPr>
              <a:t>Pacing guide: </a:t>
            </a:r>
            <a:r>
              <a:rPr lang="en-US" dirty="0" smtClean="0"/>
              <a:t>Adequate time is provided to ensure that all students are engaged in mastering the content</a:t>
            </a:r>
          </a:p>
          <a:p>
            <a:r>
              <a:rPr lang="en-US" b="1" dirty="0"/>
              <a:t>Use cooperative learning and other </a:t>
            </a:r>
            <a:r>
              <a:rPr lang="en-US" b="1" dirty="0" smtClean="0"/>
              <a:t>strategies: </a:t>
            </a:r>
            <a:r>
              <a:rPr lang="en-US" dirty="0" smtClean="0"/>
              <a:t>These will promote Investigating and Critiquing practices around the content during instruction.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Intervention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1038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Intervention Strategies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4367" y="1611495"/>
            <a:ext cx="8463279" cy="440740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Professional development: </a:t>
            </a:r>
            <a:r>
              <a:rPr lang="en-US" dirty="0" smtClean="0"/>
              <a:t>Designed to target instructional practice specific to science and training on developing lesson plans</a:t>
            </a:r>
          </a:p>
          <a:p>
            <a:r>
              <a:rPr lang="en-US" b="1" dirty="0" smtClean="0"/>
              <a:t>Implementation of Integrated Science curriculum: </a:t>
            </a:r>
            <a:r>
              <a:rPr lang="en-US" dirty="0" smtClean="0"/>
              <a:t>This to familiarize students at the high school with the science program; and offer earlier exposure to the standards that may elude some students based on their course selections</a:t>
            </a:r>
          </a:p>
          <a:p>
            <a:r>
              <a:rPr lang="en-US" b="1" dirty="0" smtClean="0"/>
              <a:t>Recording and enforcing time on tests:</a:t>
            </a:r>
            <a:r>
              <a:rPr lang="en-US" dirty="0" smtClean="0"/>
              <a:t> This is to provide experience similar to NJSLA-S, including recording time spent on items by each student</a:t>
            </a:r>
          </a:p>
          <a:p>
            <a:r>
              <a:rPr lang="en-US" b="1" dirty="0" smtClean="0"/>
              <a:t>Adopting Science program/text: </a:t>
            </a:r>
            <a:r>
              <a:rPr lang="en-US" dirty="0" smtClean="0"/>
              <a:t>This is to support student learning away from school and provide continuity of instruction between teachers and classes</a:t>
            </a:r>
          </a:p>
          <a:p>
            <a:r>
              <a:rPr lang="en-US" b="1" dirty="0" smtClean="0"/>
              <a:t>Use of state test reports: </a:t>
            </a:r>
            <a:r>
              <a:rPr lang="en-US" dirty="0" smtClean="0"/>
              <a:t>This will inform where professional development and classroom instruction should target as it pertains to disciplinary core ideas and science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58247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endParaRPr lang="en-US" sz="5400" dirty="0" smtClean="0">
              <a:latin typeface="Franklin Gothic Medium" panose="020B0603020102020204" pitchFamily="34" charset="0"/>
            </a:endParaRPr>
          </a:p>
          <a:p>
            <a:pPr marL="45720" lvl="0" indent="0" algn="ctr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Thank you</a:t>
            </a:r>
            <a:endParaRPr lang="en-US" sz="2800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EE4555D-925E-44B2-96C2-68B1B91C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/>
              <a:t>New Jersey Student Learning Assessment</a:t>
            </a:r>
            <a:r>
              <a:rPr lang="en-US" b="1" cap="none" dirty="0"/>
              <a:t> </a:t>
            </a:r>
            <a:r>
              <a:rPr lang="en-US" cap="none" dirty="0"/>
              <a:t>– </a:t>
            </a:r>
            <a:br>
              <a:rPr lang="en-US" cap="none" dirty="0"/>
            </a:br>
            <a:r>
              <a:rPr lang="en-US" cap="none" dirty="0"/>
              <a:t>Science (NJSLA-Science)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FA9E02-005B-4F28-86F7-88F1F9A52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719263"/>
            <a:ext cx="8215312" cy="4457419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The NJSLA-Science:</a:t>
            </a:r>
          </a:p>
          <a:p>
            <a:r>
              <a:rPr lang="en-US" dirty="0">
                <a:cs typeface="Calibri"/>
              </a:rPr>
              <a:t>Is a federally required state assessment administered to students in grades 5, 8, and 11 </a:t>
            </a:r>
          </a:p>
          <a:p>
            <a:r>
              <a:rPr lang="en-US" dirty="0">
                <a:ea typeface="+mn-lt"/>
                <a:cs typeface="+mn-lt"/>
              </a:rPr>
              <a:t>Provides a snapshot of student performance on the New Jersey Student Learning Standards for Science (NJSLS-Science).</a:t>
            </a:r>
          </a:p>
          <a:p>
            <a:r>
              <a:rPr lang="en-US" dirty="0">
                <a:cs typeface="Calibri"/>
              </a:rPr>
              <a:t>Was developed in collaboration with NJ educators, the New Jersey Department of Education (NJDOE), and New Jersey’s contracted science vendors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Is significantly different from the New Jersey Assessment of Skills and Knowledge (NJ ASK) because NJSLS-Science are more</a:t>
            </a:r>
            <a:r>
              <a:rPr lang="en-US" dirty="0"/>
              <a:t> rigorous standards and NJSLA-Science focuses on the application of science knowledge and skills rather than memorization of content.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82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</a:t>
            </a:r>
            <a:r>
              <a:rPr lang="en-US" sz="2000" cap="none" dirty="0" smtClean="0"/>
              <a:t>NJSLA-Science</a:t>
            </a:r>
            <a:br>
              <a:rPr lang="en-US" sz="2000" cap="none" dirty="0" smtClean="0"/>
            </a:br>
            <a:r>
              <a:rPr lang="en-US" sz="2000" cap="none" dirty="0" smtClean="0"/>
              <a:t>Performance Levels by Grade and Cut Score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02612767"/>
                  </p:ext>
                </p:extLst>
              </p:nvPr>
            </p:nvGraphicFramePr>
            <p:xfrm>
              <a:off x="1587826" y="1608563"/>
              <a:ext cx="5564786" cy="306961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13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106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936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1162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3357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57839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</a:rPr>
                            <a:t>Grade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u="none" strike="noStrike" kern="1200" baseline="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Proficiency Levels* by Grade and Cut Score 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83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77516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100-149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150-199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200-242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243-300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984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dirty="0"/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alt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100-149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150-199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200-230</a:t>
                          </a:r>
                        </a:p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231-300</a:t>
                          </a:r>
                          <a:endPara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892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  <a:p>
                          <a:pPr algn="l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100-157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158-199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200-249</a:t>
                          </a: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250-300</a:t>
                          </a: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02612767"/>
                  </p:ext>
                </p:extLst>
              </p:nvPr>
            </p:nvGraphicFramePr>
            <p:xfrm>
              <a:off x="1587826" y="1608563"/>
              <a:ext cx="5564786" cy="306961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130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106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936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1162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3357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57839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</a:rPr>
                            <a:t>Grade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u="none" strike="noStrike" kern="1200" baseline="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Proficiency Levels* by Grade and Cut Score 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839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775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667" t="-194872" r="-512000" b="-356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100-149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150-199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200-242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243-300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4489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dirty="0"/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8</a:t>
                          </a:r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alt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100-149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150-199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200-230</a:t>
                          </a:r>
                        </a:p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231-300</a:t>
                          </a:r>
                          <a:endPara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3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11</a:t>
                          </a:r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algn="l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100-157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158-199</a:t>
                          </a: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200-249</a:t>
                          </a: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250-300</a:t>
                          </a: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7825" y="4702038"/>
            <a:ext cx="7081045" cy="16158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Demonstrate a minimal understanding of the NJSLS-S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Demonstrate a limited grade-level understanding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NJSLS-S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3: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Demonstrate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 grade-level understanding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NJSLS-S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Demonstrate advanced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understanding of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NJSLS-S 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performing at Level 1 and Level 2 are considered to be below the State minimum level of proficiency.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Students performing at Level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Level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are considered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proficient and above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 smtClean="0">
                <a:solidFill>
                  <a:srgbClr val="FFFF00"/>
                </a:solidFill>
              </a:rPr>
              <a:t>Comparison of Irvington </a:t>
            </a:r>
            <a:r>
              <a:rPr lang="en-US" sz="2000" cap="none" dirty="0">
                <a:solidFill>
                  <a:srgbClr val="FFFF00"/>
                </a:solidFill>
              </a:rPr>
              <a:t>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</a:t>
            </a:r>
            <a:r>
              <a:rPr lang="en-US" sz="2000" cap="none" dirty="0" smtClean="0"/>
              <a:t>NJSLA-Science Administrations</a:t>
            </a:r>
            <a:br>
              <a:rPr lang="en-US" sz="2000" cap="none" dirty="0" smtClean="0"/>
            </a:br>
            <a:r>
              <a:rPr lang="en-US" sz="2000" cap="none" dirty="0" smtClean="0"/>
              <a:t>Science to New Jersey Percentages</a:t>
            </a:r>
            <a:r>
              <a:rPr lang="en-US" sz="2000" b="1" cap="none" dirty="0" smtClean="0"/>
              <a:t>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11181005"/>
                  </p:ext>
                </p:extLst>
              </p:nvPr>
            </p:nvGraphicFramePr>
            <p:xfrm>
              <a:off x="358588" y="1890970"/>
              <a:ext cx="8390965" cy="28923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399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6818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9577">
                      <a:extLst>
                        <a:ext uri="{9D8B030D-6E8A-4147-A177-3AD203B41FA5}">
                          <a16:colId xmlns:a16="http://schemas.microsoft.com/office/drawing/2014/main" val="1635604722"/>
                        </a:ext>
                      </a:extLst>
                    </a:gridCol>
                    <a:gridCol w="103990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04047">
                      <a:extLst>
                        <a:ext uri="{9D8B030D-6E8A-4147-A177-3AD203B41FA5}">
                          <a16:colId xmlns:a16="http://schemas.microsoft.com/office/drawing/2014/main" val="2072193709"/>
                        </a:ext>
                      </a:extLst>
                    </a:gridCol>
                    <a:gridCol w="98611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06824">
                      <a:extLst>
                        <a:ext uri="{9D8B030D-6E8A-4147-A177-3AD203B41FA5}">
                          <a16:colId xmlns:a16="http://schemas.microsoft.com/office/drawing/2014/main" val="695621467"/>
                        </a:ext>
                      </a:extLst>
                    </a:gridCol>
                    <a:gridCol w="86061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78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724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8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  <a:r>
                            <a:rPr lang="en-US" sz="14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(% of students) 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0778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9274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22.7</a:t>
                          </a:r>
                          <a:endParaRPr lang="en-US" dirty="0"/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alt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15.3</a:t>
                          </a:r>
                          <a:endParaRPr lang="en-US" dirty="0"/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400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algn="l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19.5</a:t>
                          </a:r>
                          <a:endParaRPr lang="en-US" dirty="0"/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11181005"/>
                  </p:ext>
                </p:extLst>
              </p:nvPr>
            </p:nvGraphicFramePr>
            <p:xfrm>
              <a:off x="358588" y="1890970"/>
              <a:ext cx="8390965" cy="28923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399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6818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9577">
                      <a:extLst>
                        <a:ext uri="{9D8B030D-6E8A-4147-A177-3AD203B41FA5}">
                          <a16:colId xmlns:a16="http://schemas.microsoft.com/office/drawing/2014/main" val="1635604722"/>
                        </a:ext>
                      </a:extLst>
                    </a:gridCol>
                    <a:gridCol w="103990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04047">
                      <a:extLst>
                        <a:ext uri="{9D8B030D-6E8A-4147-A177-3AD203B41FA5}">
                          <a16:colId xmlns:a16="http://schemas.microsoft.com/office/drawing/2014/main" val="2072193709"/>
                        </a:ext>
                      </a:extLst>
                    </a:gridCol>
                    <a:gridCol w="98611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06824">
                      <a:extLst>
                        <a:ext uri="{9D8B030D-6E8A-4147-A177-3AD203B41FA5}">
                          <a16:colId xmlns:a16="http://schemas.microsoft.com/office/drawing/2014/main" val="695621467"/>
                        </a:ext>
                      </a:extLst>
                    </a:gridCol>
                    <a:gridCol w="86061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78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724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8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  <a:r>
                            <a:rPr lang="en-US" sz="14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(% of students) 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0778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District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120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</a:p>
                        <a:p>
                          <a:pPr algn="ctr"/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State</a:t>
                          </a:r>
                          <a:endParaRPr lang="en-US" sz="12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927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85" t="-277778" r="-708187" b="-2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22.7</a:t>
                          </a:r>
                          <a:endParaRPr lang="en-US" dirty="0"/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85" t="-360000" r="-708187" b="-1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15.3</a:t>
                          </a:r>
                          <a:endParaRPr lang="en-US" dirty="0"/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85" t="-460000" r="-708187" b="-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19.5</a:t>
                          </a:r>
                          <a:endParaRPr lang="en-US" dirty="0"/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588" y="5288101"/>
            <a:ext cx="7296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Notes: Percentages may not total 100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749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 smtClean="0"/>
              <a:t>Number of Students Tested</a:t>
            </a:r>
            <a:br>
              <a:rPr lang="en-US" sz="2000" cap="none" dirty="0" smtClean="0"/>
            </a:br>
            <a:r>
              <a:rPr lang="en-US" sz="2000" cap="none" dirty="0" smtClean="0"/>
              <a:t>2019 </a:t>
            </a:r>
            <a:r>
              <a:rPr lang="en-US" sz="2000" cap="none" dirty="0"/>
              <a:t>Spring </a:t>
            </a:r>
            <a:r>
              <a:rPr lang="en-US" sz="2000" cap="none" dirty="0" smtClean="0"/>
              <a:t>NJSLA-Science Administration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68716930"/>
                  </p:ext>
                </p:extLst>
              </p:nvPr>
            </p:nvGraphicFramePr>
            <p:xfrm>
              <a:off x="2250142" y="1689246"/>
              <a:ext cx="4141694" cy="27395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41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75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581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</a:rPr>
                            <a:t>Grade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Students Tested 2019*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516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565</a:t>
                          </a: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984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bg1"/>
                              </a:solidFill>
                            </a:rPr>
                            <a:t>8</a:t>
                          </a:r>
                          <a:endParaRPr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473</a:t>
                          </a: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446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algn="l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371</a:t>
                          </a: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  <a:tr h="354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1,409</a:t>
                          </a: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845236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68716930"/>
                  </p:ext>
                </p:extLst>
              </p:nvPr>
            </p:nvGraphicFramePr>
            <p:xfrm>
              <a:off x="2250142" y="1689246"/>
              <a:ext cx="4141694" cy="27395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41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75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581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</a:rPr>
                            <a:t>Grade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Students Tested </a:t>
                          </a: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2019*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516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4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565</a:t>
                          </a:r>
                          <a:endParaRPr lang="en-US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984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bg1"/>
                              </a:solidFill>
                            </a:rPr>
                            <a:t>8</a:t>
                          </a:r>
                          <a:endParaRPr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473</a:t>
                          </a:r>
                          <a:endParaRPr lang="en-US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360000" r="-290857" b="-8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371</a:t>
                          </a:r>
                          <a:endParaRPr lang="en-US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1,409</a:t>
                          </a:r>
                          <a:endParaRPr lang="en-US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845236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58746" y="4663518"/>
            <a:ext cx="4412384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dirty="0" smtClean="0"/>
              <a:t>*Note</a:t>
            </a:r>
            <a:r>
              <a:rPr lang="en-US" sz="1050" dirty="0"/>
              <a:t>: “Students Tested” represents individual valid test scores for Science.</a:t>
            </a:r>
          </a:p>
        </p:txBody>
      </p:sp>
    </p:spTree>
    <p:extLst>
      <p:ext uri="{BB962C8B-B14F-4D97-AF65-F5344CB8AC3E}">
        <p14:creationId xmlns:p14="http://schemas.microsoft.com/office/powerpoint/2010/main" val="10789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</a:t>
            </a:r>
            <a:r>
              <a:rPr lang="en-US" sz="2000" cap="none" dirty="0" smtClean="0"/>
              <a:t>NJSLA-Science</a:t>
            </a:r>
            <a:br>
              <a:rPr lang="en-US" sz="2000" cap="none" dirty="0" smtClean="0"/>
            </a:br>
            <a:r>
              <a:rPr lang="en-US" sz="2000" cap="none" dirty="0" smtClean="0"/>
              <a:t>Grade-Level Outcomes-</a:t>
            </a:r>
            <a:r>
              <a:rPr lang="en-US" sz="2000" b="1" cap="none" dirty="0" smtClean="0"/>
              <a:t>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95263793"/>
                  </p:ext>
                </p:extLst>
              </p:nvPr>
            </p:nvGraphicFramePr>
            <p:xfrm>
              <a:off x="600112" y="1890970"/>
              <a:ext cx="7634570" cy="2641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526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724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244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Levels 3 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9274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alt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2.9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400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𝐆𝐫𝐚𝐝𝐞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kumimoji="0" lang="en-US" altLang="en-US" sz="1400" b="1" i="0" u="none" strike="noStrike" kern="1200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kumimoji="0" lang="en-US" altLang="en-US" sz="14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  <a:p>
                          <a:pPr algn="l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95263793"/>
                  </p:ext>
                </p:extLst>
              </p:nvPr>
            </p:nvGraphicFramePr>
            <p:xfrm>
              <a:off x="600112" y="1890970"/>
              <a:ext cx="7634570" cy="2641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526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7638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724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Levels 3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079009"/>
                      </a:ext>
                    </a:extLst>
                  </a:tr>
                  <a:tr h="4927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485" t="-227160" r="-510194" b="-212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485" t="-311765" r="-510194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2.9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485" t="-411765" r="-510194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51652" y="4721134"/>
            <a:ext cx="6031101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*Grade 5:   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(150-199)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(200-242)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(243-300)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*Grade 8:   Level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(150-199)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(200-230)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(231-300)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*Grade 11: Level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(100-157)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(158-199)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(200-249)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(250-300)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</a:t>
            </a:r>
            <a:r>
              <a:rPr lang="en-US" sz="2000" cap="none" dirty="0" smtClean="0"/>
              <a:t>NJSLA-Science: School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06872822"/>
                  </p:ext>
                </p:extLst>
              </p:nvPr>
            </p:nvGraphicFramePr>
            <p:xfrm>
              <a:off x="797860" y="1584253"/>
              <a:ext cx="7306234" cy="480378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201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361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67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7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3108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6543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1471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2651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Levels 3 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8589607"/>
                      </a:ext>
                    </a:extLst>
                  </a:tr>
                  <a:tr h="386084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State</m:t>
                                </m:r>
                              </m:oMath>
                            </m:oMathPara>
                          </a14:m>
                          <a:endParaRPr kumimoji="0" lang="en-US" altLang="en-US" sz="12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22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District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en-US" altLang="en-US" sz="12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46073224"/>
                      </a:ext>
                    </a:extLst>
                  </a:tr>
                  <a:tr h="34221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</m:oMath>
                            </m:oMathPara>
                          </a14:m>
                          <a:endParaRPr kumimoji="0" lang="en-US" altLang="en-US" sz="12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104361210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69.9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62.5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69.5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75.6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37287115"/>
                      </a:ext>
                    </a:extLst>
                  </a:tr>
                  <a:tr h="447517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59.6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60488625"/>
                      </a:ext>
                    </a:extLst>
                  </a:tr>
                  <a:tr h="447517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058217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06872822"/>
                  </p:ext>
                </p:extLst>
              </p:nvPr>
            </p:nvGraphicFramePr>
            <p:xfrm>
              <a:off x="797860" y="1584253"/>
              <a:ext cx="7306234" cy="480378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201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361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67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7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3108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6543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1471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Levels 3 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8589607"/>
                      </a:ext>
                    </a:extLst>
                  </a:tr>
                  <a:tr h="3860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43" t="-271875" r="-554348" b="-873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2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43" t="-425000" r="-554348" b="-8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67.1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46073224"/>
                      </a:ext>
                    </a:extLst>
                  </a:tr>
                  <a:tr h="3422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43" t="-525000" r="-554348" b="-7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104361210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69.9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62.5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69.5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52813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75.6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37287115"/>
                      </a:ext>
                    </a:extLst>
                  </a:tr>
                  <a:tr h="45721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59.6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60488625"/>
                      </a:ext>
                    </a:extLst>
                  </a:tr>
                  <a:tr h="45721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058217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7488" y="6440662"/>
            <a:ext cx="570837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(150-199)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(200-242)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(243-300)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</a:t>
            </a:r>
            <a:r>
              <a:rPr lang="en-US" sz="2000" cap="none" dirty="0" smtClean="0"/>
              <a:t>NJSLA-Science: School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91441363"/>
                  </p:ext>
                </p:extLst>
              </p:nvPr>
            </p:nvGraphicFramePr>
            <p:xfrm>
              <a:off x="519430" y="1752379"/>
              <a:ext cx="7298097" cy="30700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78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2971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6402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70868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3693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Levels 3 and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0805158"/>
                      </a:ext>
                    </a:extLst>
                  </a:tr>
                  <a:tr h="394447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State</m:t>
                                </m:r>
                              </m:oMath>
                            </m:oMathPara>
                          </a14:m>
                          <a:endParaRPr kumimoji="0" lang="en-US" altLang="en-US" sz="12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425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District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2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en-US" altLang="en-US" sz="12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46073224"/>
                      </a:ext>
                    </a:extLst>
                  </a:tr>
                  <a:tr h="34962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US" altLang="en-US" sz="1200" b="1" i="0" u="none" strike="noStrike" kern="1200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Arial" panose="020B0604020202020204" pitchFamily="34" charset="0"/>
                                  <a:ea typeface="ＭＳ Ｐゴシック" pitchFamily="34" charset="-128"/>
                                  <a:cs typeface="Arial" panose="020B0604020202020204" pitchFamily="34" charset="0"/>
                                </a:rPr>
                                <m:t>Union</m:t>
                              </m:r>
                              <m:r>
                                <m:rPr>
                                  <m:nor/>
                                </m:rPr>
                                <a:rPr kumimoji="0" lang="en-US" altLang="en-US" sz="1200" b="1" i="0" u="none" strike="noStrike" kern="1200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Arial" panose="020B0604020202020204" pitchFamily="34" charset="0"/>
                                  <a:ea typeface="ＭＳ Ｐゴシック" pitchFamily="34" charset="-128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altLang="en-US" sz="1200" b="1" i="0" u="none" strike="noStrike" kern="1200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Arial" panose="020B0604020202020204" pitchFamily="34" charset="0"/>
                                  <a:ea typeface="ＭＳ Ｐゴシック" pitchFamily="34" charset="-128"/>
                                  <a:cs typeface="Arial" panose="020B0604020202020204" pitchFamily="34" charset="0"/>
                                </a:rPr>
                                <m:t>Avenue</m:t>
                              </m:r>
                            </m:oMath>
                          </a14:m>
                          <a:r>
                            <a:rPr kumimoji="0" lang="en-US" altLang="en-US" sz="1200" b="1" i="0" u="none" strike="noStrike" kern="1200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61.1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10436121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79.1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91441363"/>
                  </p:ext>
                </p:extLst>
              </p:nvPr>
            </p:nvGraphicFramePr>
            <p:xfrm>
              <a:off x="519430" y="1752379"/>
              <a:ext cx="7298097" cy="30700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78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2971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6402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1816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Levels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and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0805158"/>
                      </a:ext>
                    </a:extLst>
                  </a:tr>
                  <a:tr h="3944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621" t="-300000" r="-64658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42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621" t="-365714" r="-646584" b="-26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26.6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46073224"/>
                      </a:ext>
                    </a:extLst>
                  </a:tr>
                  <a:tr h="6358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621" t="-310476" r="-646584" b="-7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61.1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104361210"/>
                      </a:ext>
                    </a:extLst>
                  </a:tr>
                  <a:tr h="45721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79.1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18.9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20374" y="5186498"/>
            <a:ext cx="5708371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(100-149)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(150-199)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(200-230)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(231-300)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NJSLA-Science: School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- Percentages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4696930"/>
                  </p:ext>
                </p:extLst>
              </p:nvPr>
            </p:nvGraphicFramePr>
            <p:xfrm>
              <a:off x="777144" y="1761344"/>
              <a:ext cx="7594831" cy="17267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54327">
                    <a:tc>
                      <a:txBody>
                        <a:bodyPr/>
                        <a:lstStyle/>
                        <a:p>
                          <a:pPr algn="ctr"/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4996">
                    <a:tc>
                      <a:txBody>
                        <a:bodyPr/>
                        <a:lstStyle/>
                        <a:p>
                          <a:pPr algn="ctr"/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Levels 3 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9829428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State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Irvington HS¹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4696930"/>
                  </p:ext>
                </p:extLst>
              </p:nvPr>
            </p:nvGraphicFramePr>
            <p:xfrm>
              <a:off x="777144" y="1761344"/>
              <a:ext cx="7594831" cy="17267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Performance Levels*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1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2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3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baseline="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4</a:t>
                          </a:r>
                          <a:endParaRPr lang="en-US" sz="1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of students at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Levels </a:t>
                          </a:r>
                          <a:r>
                            <a:rPr lang="en-US" sz="12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and 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9829428"/>
                      </a:ext>
                    </a:extLst>
                  </a:tr>
                  <a:tr h="3604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278333" r="-614857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7.8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Irvington HS¹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83.3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12.1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endParaRPr lang="en-US" sz="12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7488" y="3852165"/>
            <a:ext cx="5708371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*Level 1: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(100-157)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2: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(158-199)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3: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(200-249)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4: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(250-300)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¹Same with the District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9359</TotalTime>
  <Words>1342</Words>
  <Application>Microsoft Office PowerPoint</Application>
  <PresentationFormat>On-screen Show (4:3)</PresentationFormat>
  <Paragraphs>511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Cambria Math</vt:lpstr>
      <vt:lpstr>Franklin Gothic Medium</vt:lpstr>
      <vt:lpstr>Wingdings</vt:lpstr>
      <vt:lpstr>Wingdings 2</vt:lpstr>
      <vt:lpstr>Grid</vt:lpstr>
      <vt:lpstr>NJSLA-Science Results: Spring 2019 Administration   Irvington School District  June 24, 2020 </vt:lpstr>
      <vt:lpstr>New Jersey Student Learning Assessment –  Science (NJSLA-Science)</vt:lpstr>
      <vt:lpstr>Irvington School District’s 2019 Spring NJSLA-Science Performance Levels by Grade and Cut Score  </vt:lpstr>
      <vt:lpstr>Comparison of Irvington School District’s 2019 Spring NJSLA-Science Administrations Science to New Jersey Percentages   </vt:lpstr>
      <vt:lpstr>Irvington School District’s Number of Students Tested 2019 Spring NJSLA-Science Administration  </vt:lpstr>
      <vt:lpstr>Irvington School District’s 2019 Spring NJSLA-Science Grade-Level Outcomes-Percentages  </vt:lpstr>
      <vt:lpstr>Irvington School District’s 2019 Spring NJSLA-Science: School Outcomes Grade 5 - Percentages </vt:lpstr>
      <vt:lpstr>Irvington School District’s 2019 Spring NJSLA-Science: School Outcomes Grade 8 - Percentages </vt:lpstr>
      <vt:lpstr>Irvington School District’s 2019 Spring NJSLA-Science: School Outcomes Grade 11 - Percentages</vt:lpstr>
      <vt:lpstr>Irvington School District’s 2019 Spring NJSLA-Science Grade 5: Subgroup Outcomes-Percentages</vt:lpstr>
      <vt:lpstr>Irvington School District’s 2019 Spring NJSLA-Science Grade 8: Subgroup Outcomes-Percentages</vt:lpstr>
      <vt:lpstr>Irvington School District’s 2019 Spring NJSLA-Science Grade 11: Subgroup Outcomes-Percentages</vt:lpstr>
      <vt:lpstr>Notable Achievements</vt:lpstr>
      <vt:lpstr>Intervention Strategies</vt:lpstr>
      <vt:lpstr>Intervention Strategies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Erlichson</dc:creator>
  <cp:lastModifiedBy>madegboyega</cp:lastModifiedBy>
  <cp:revision>562</cp:revision>
  <cp:lastPrinted>2020-06-10T16:37:34Z</cp:lastPrinted>
  <dcterms:created xsi:type="dcterms:W3CDTF">2015-10-11T00:51:08Z</dcterms:created>
  <dcterms:modified xsi:type="dcterms:W3CDTF">2020-06-11T18:03:27Z</dcterms:modified>
</cp:coreProperties>
</file>