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71"/>
  </p:notesMasterIdLst>
  <p:handoutMasterIdLst>
    <p:handoutMasterId r:id="rId72"/>
  </p:handoutMasterIdLst>
  <p:sldIdLst>
    <p:sldId id="356" r:id="rId2"/>
    <p:sldId id="338" r:id="rId3"/>
    <p:sldId id="374" r:id="rId4"/>
    <p:sldId id="366" r:id="rId5"/>
    <p:sldId id="372" r:id="rId6"/>
    <p:sldId id="361" r:id="rId7"/>
    <p:sldId id="362" r:id="rId8"/>
    <p:sldId id="347" r:id="rId9"/>
    <p:sldId id="350" r:id="rId10"/>
    <p:sldId id="352" r:id="rId11"/>
    <p:sldId id="370" r:id="rId12"/>
    <p:sldId id="385" r:id="rId13"/>
    <p:sldId id="386" r:id="rId14"/>
    <p:sldId id="387" r:id="rId15"/>
    <p:sldId id="388" r:id="rId16"/>
    <p:sldId id="389" r:id="rId17"/>
    <p:sldId id="390" r:id="rId18"/>
    <p:sldId id="353" r:id="rId19"/>
    <p:sldId id="371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49" r:id="rId28"/>
    <p:sldId id="399" r:id="rId29"/>
    <p:sldId id="400" r:id="rId30"/>
    <p:sldId id="401" r:id="rId31"/>
    <p:sldId id="402" r:id="rId32"/>
    <p:sldId id="403" r:id="rId33"/>
    <p:sldId id="404" r:id="rId34"/>
    <p:sldId id="405" r:id="rId35"/>
    <p:sldId id="406" r:id="rId36"/>
    <p:sldId id="407" r:id="rId37"/>
    <p:sldId id="398" r:id="rId38"/>
    <p:sldId id="348" r:id="rId39"/>
    <p:sldId id="410" r:id="rId40"/>
    <p:sldId id="411" r:id="rId41"/>
    <p:sldId id="412" r:id="rId42"/>
    <p:sldId id="413" r:id="rId43"/>
    <p:sldId id="414" r:id="rId44"/>
    <p:sldId id="415" r:id="rId45"/>
    <p:sldId id="416" r:id="rId46"/>
    <p:sldId id="408" r:id="rId47"/>
    <p:sldId id="417" r:id="rId48"/>
    <p:sldId id="409" r:id="rId49"/>
    <p:sldId id="382" r:id="rId50"/>
    <p:sldId id="418" r:id="rId51"/>
    <p:sldId id="419" r:id="rId52"/>
    <p:sldId id="420" r:id="rId53"/>
    <p:sldId id="421" r:id="rId54"/>
    <p:sldId id="422" r:id="rId55"/>
    <p:sldId id="423" r:id="rId56"/>
    <p:sldId id="424" r:id="rId57"/>
    <p:sldId id="384" r:id="rId58"/>
    <p:sldId id="426" r:id="rId59"/>
    <p:sldId id="427" r:id="rId60"/>
    <p:sldId id="428" r:id="rId61"/>
    <p:sldId id="429" r:id="rId62"/>
    <p:sldId id="430" r:id="rId63"/>
    <p:sldId id="431" r:id="rId64"/>
    <p:sldId id="432" r:id="rId65"/>
    <p:sldId id="433" r:id="rId66"/>
    <p:sldId id="380" r:id="rId67"/>
    <p:sldId id="379" r:id="rId68"/>
    <p:sldId id="434" r:id="rId69"/>
    <p:sldId id="435" r:id="rId7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ward, Lori" initials="HL" lastIdx="6" clrIdx="0">
    <p:extLst>
      <p:ext uri="{19B8F6BF-5375-455C-9EA6-DF929625EA0E}">
        <p15:presenceInfo xmlns:p15="http://schemas.microsoft.com/office/powerpoint/2012/main" userId="S-1-5-21-2017986614-23424109-2091147243-6983" providerId="AD"/>
      </p:ext>
    </p:extLst>
  </p:cmAuthor>
  <p:cmAuthor id="2" name="Steele Dadzie, Timothy" initials="SDT" lastIdx="2" clrIdx="1">
    <p:extLst>
      <p:ext uri="{19B8F6BF-5375-455C-9EA6-DF929625EA0E}">
        <p15:presenceInfo xmlns:p15="http://schemas.microsoft.com/office/powerpoint/2012/main" userId="S-1-5-21-2017986614-23424109-2091147243-349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1B343D"/>
    <a:srgbClr val="204E5A"/>
    <a:srgbClr val="387F98"/>
    <a:srgbClr val="003366"/>
    <a:srgbClr val="666699"/>
    <a:srgbClr val="E9EDF4"/>
    <a:srgbClr val="00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90ECF-9E4A-B8FD-A5B7-E92D01A8D5B5}" v="55" dt="2019-09-04T13:31:12.684"/>
    <p1510:client id="{BDE7D71E-C928-442C-8C05-B74C95D7B8BC}" v="130" dt="2019-09-04T13:07:36.962"/>
    <p1510:client id="{E91D95B9-1781-4116-972E-022E3BEBE36C}" v="85" dt="2019-09-04T12:38:49.6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370" autoAdjust="0"/>
  </p:normalViewPr>
  <p:slideViewPr>
    <p:cSldViewPr snapToGrid="0" snapToObjects="1">
      <p:cViewPr varScale="1">
        <p:scale>
          <a:sx n="107" d="100"/>
          <a:sy n="107" d="100"/>
        </p:scale>
        <p:origin x="11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23"/>
    </p:cViewPr>
  </p:sorterViewPr>
  <p:notesViewPr>
    <p:cSldViewPr snapToGrid="0" snapToObjects="1">
      <p:cViewPr varScale="1">
        <p:scale>
          <a:sx n="85" d="100"/>
          <a:sy n="85" d="100"/>
        </p:scale>
        <p:origin x="298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79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ommentAuthors" Target="commentAuthors.xml"/><Relationship Id="rId78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Elizabeth" userId="ecf9b76d-2424-407e-a49b-ad172b417e8c" providerId="ADAL" clId="{BDE7D71E-C928-442C-8C05-B74C95D7B8BC}"/>
    <pc:docChg chg="undo modSld">
      <pc:chgData name="Thomas, Elizabeth" userId="ecf9b76d-2424-407e-a49b-ad172b417e8c" providerId="ADAL" clId="{BDE7D71E-C928-442C-8C05-B74C95D7B8BC}" dt="2019-09-04T13:07:36.962" v="146" actId="13244"/>
      <pc:docMkLst>
        <pc:docMk/>
      </pc:docMkLst>
      <pc:sldChg chg="modSp">
        <pc:chgData name="Thomas, Elizabeth" userId="ecf9b76d-2424-407e-a49b-ad172b417e8c" providerId="ADAL" clId="{BDE7D71E-C928-442C-8C05-B74C95D7B8BC}" dt="2019-09-04T13:06:37.643" v="142" actId="20577"/>
        <pc:sldMkLst>
          <pc:docMk/>
          <pc:sldMk cId="3369965904" sldId="347"/>
        </pc:sldMkLst>
        <pc:spChg chg="mod">
          <ac:chgData name="Thomas, Elizabeth" userId="ecf9b76d-2424-407e-a49b-ad172b417e8c" providerId="ADAL" clId="{BDE7D71E-C928-442C-8C05-B74C95D7B8BC}" dt="2019-09-04T13:06:37.643" v="142" actId="20577"/>
          <ac:spMkLst>
            <pc:docMk/>
            <pc:sldMk cId="3369965904" sldId="347"/>
            <ac:spMk id="8" creationId="{00000000-0000-0000-0000-000000000000}"/>
          </ac:spMkLst>
        </pc:spChg>
      </pc:sldChg>
      <pc:sldChg chg="modSp">
        <pc:chgData name="Thomas, Elizabeth" userId="ecf9b76d-2424-407e-a49b-ad172b417e8c" providerId="ADAL" clId="{BDE7D71E-C928-442C-8C05-B74C95D7B8BC}" dt="2019-09-04T13:05:01.784" v="121" actId="20577"/>
        <pc:sldMkLst>
          <pc:docMk/>
          <pc:sldMk cId="1558618314" sldId="348"/>
        </pc:sldMkLst>
        <pc:spChg chg="mod">
          <ac:chgData name="Thomas, Elizabeth" userId="ecf9b76d-2424-407e-a49b-ad172b417e8c" providerId="ADAL" clId="{BDE7D71E-C928-442C-8C05-B74C95D7B8BC}" dt="2019-09-04T13:05:01.784" v="121" actId="20577"/>
          <ac:spMkLst>
            <pc:docMk/>
            <pc:sldMk cId="1558618314" sldId="348"/>
            <ac:spMk id="8" creationId="{00000000-0000-0000-0000-000000000000}"/>
          </ac:spMkLst>
        </pc:spChg>
        <pc:graphicFrameChg chg="modGraphic">
          <ac:chgData name="Thomas, Elizabeth" userId="ecf9b76d-2424-407e-a49b-ad172b417e8c" providerId="ADAL" clId="{BDE7D71E-C928-442C-8C05-B74C95D7B8BC}" dt="2019-09-04T13:04:58.663" v="118" actId="14734"/>
          <ac:graphicFrameMkLst>
            <pc:docMk/>
            <pc:sldMk cId="1558618314" sldId="348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3:06:53.503" v="144" actId="20577"/>
        <pc:sldMkLst>
          <pc:docMk/>
          <pc:sldMk cId="36296671" sldId="349"/>
        </pc:sldMkLst>
        <pc:spChg chg="mod">
          <ac:chgData name="Thomas, Elizabeth" userId="ecf9b76d-2424-407e-a49b-ad172b417e8c" providerId="ADAL" clId="{BDE7D71E-C928-442C-8C05-B74C95D7B8BC}" dt="2019-09-04T13:06:53.503" v="144" actId="20577"/>
          <ac:spMkLst>
            <pc:docMk/>
            <pc:sldMk cId="36296671" sldId="349"/>
            <ac:spMk id="8" creationId="{00000000-0000-0000-0000-000000000000}"/>
          </ac:spMkLst>
        </pc:spChg>
      </pc:sldChg>
      <pc:sldChg chg="modSp">
        <pc:chgData name="Thomas, Elizabeth" userId="ecf9b76d-2424-407e-a49b-ad172b417e8c" providerId="ADAL" clId="{BDE7D71E-C928-442C-8C05-B74C95D7B8BC}" dt="2019-09-04T13:04:38.027" v="106" actId="20577"/>
        <pc:sldMkLst>
          <pc:docMk/>
          <pc:sldMk cId="1991487006" sldId="350"/>
        </pc:sldMkLst>
        <pc:spChg chg="mod">
          <ac:chgData name="Thomas, Elizabeth" userId="ecf9b76d-2424-407e-a49b-ad172b417e8c" providerId="ADAL" clId="{BDE7D71E-C928-442C-8C05-B74C95D7B8BC}" dt="2019-09-04T13:04:38.027" v="106" actId="20577"/>
          <ac:spMkLst>
            <pc:docMk/>
            <pc:sldMk cId="1991487006" sldId="350"/>
            <ac:spMk id="8" creationId="{00000000-0000-0000-0000-000000000000}"/>
          </ac:spMkLst>
        </pc:spChg>
        <pc:graphicFrameChg chg="modGraphic">
          <ac:chgData name="Thomas, Elizabeth" userId="ecf9b76d-2424-407e-a49b-ad172b417e8c" providerId="ADAL" clId="{BDE7D71E-C928-442C-8C05-B74C95D7B8BC}" dt="2019-09-04T13:04:35.201" v="103" actId="14734"/>
          <ac:graphicFrameMkLst>
            <pc:docMk/>
            <pc:sldMk cId="1991487006" sldId="350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3:04:16.670" v="93" actId="20577"/>
        <pc:sldMkLst>
          <pc:docMk/>
          <pc:sldMk cId="925543498" sldId="362"/>
        </pc:sldMkLst>
        <pc:spChg chg="mod">
          <ac:chgData name="Thomas, Elizabeth" userId="ecf9b76d-2424-407e-a49b-ad172b417e8c" providerId="ADAL" clId="{BDE7D71E-C928-442C-8C05-B74C95D7B8BC}" dt="2019-09-04T13:03:48.803" v="76" actId="20577"/>
          <ac:spMkLst>
            <pc:docMk/>
            <pc:sldMk cId="925543498" sldId="362"/>
            <ac:spMk id="6" creationId="{00000000-0000-0000-0000-000000000000}"/>
          </ac:spMkLst>
        </pc:spChg>
        <pc:graphicFrameChg chg="modGraphic">
          <ac:chgData name="Thomas, Elizabeth" userId="ecf9b76d-2424-407e-a49b-ad172b417e8c" providerId="ADAL" clId="{BDE7D71E-C928-442C-8C05-B74C95D7B8BC}" dt="2019-09-04T13:04:16.670" v="93" actId="20577"/>
          <ac:graphicFrameMkLst>
            <pc:docMk/>
            <pc:sldMk cId="925543498" sldId="362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2:51:39.207" v="43"/>
        <pc:sldMkLst>
          <pc:docMk/>
          <pc:sldMk cId="2799442344" sldId="366"/>
        </pc:sldMkLst>
        <pc:spChg chg="mod">
          <ac:chgData name="Thomas, Elizabeth" userId="ecf9b76d-2424-407e-a49b-ad172b417e8c" providerId="ADAL" clId="{BDE7D71E-C928-442C-8C05-B74C95D7B8BC}" dt="2019-09-04T12:51:34.301" v="41" actId="20577"/>
          <ac:spMkLst>
            <pc:docMk/>
            <pc:sldMk cId="2799442344" sldId="366"/>
            <ac:spMk id="25" creationId="{00000000-0000-0000-0000-000000000000}"/>
          </ac:spMkLst>
        </pc:spChg>
        <pc:graphicFrameChg chg="mod">
          <ac:chgData name="Thomas, Elizabeth" userId="ecf9b76d-2424-407e-a49b-ad172b417e8c" providerId="ADAL" clId="{BDE7D71E-C928-442C-8C05-B74C95D7B8BC}" dt="2019-09-04T12:51:39.207" v="43"/>
          <ac:graphicFrameMkLst>
            <pc:docMk/>
            <pc:sldMk cId="2799442344" sldId="366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2:51:12.613" v="28" actId="403"/>
        <pc:sldMkLst>
          <pc:docMk/>
          <pc:sldMk cId="2720581504" sldId="372"/>
        </pc:sldMkLst>
        <pc:spChg chg="mod">
          <ac:chgData name="Thomas, Elizabeth" userId="ecf9b76d-2424-407e-a49b-ad172b417e8c" providerId="ADAL" clId="{BDE7D71E-C928-442C-8C05-B74C95D7B8BC}" dt="2019-09-04T12:50:26.333" v="9" actId="20577"/>
          <ac:spMkLst>
            <pc:docMk/>
            <pc:sldMk cId="2720581504" sldId="372"/>
            <ac:spMk id="37" creationId="{52066C0A-1D64-4F8B-B2AB-FF966EEDC2B6}"/>
          </ac:spMkLst>
        </pc:spChg>
        <pc:graphicFrameChg chg="mod modGraphic">
          <ac:chgData name="Thomas, Elizabeth" userId="ecf9b76d-2424-407e-a49b-ad172b417e8c" providerId="ADAL" clId="{BDE7D71E-C928-442C-8C05-B74C95D7B8BC}" dt="2019-09-04T12:51:12.613" v="28" actId="403"/>
          <ac:graphicFrameMkLst>
            <pc:docMk/>
            <pc:sldMk cId="2720581504" sldId="372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3:06:17.512" v="139" actId="14734"/>
        <pc:sldMkLst>
          <pc:docMk/>
          <pc:sldMk cId="2025823165" sldId="374"/>
        </pc:sldMkLst>
        <pc:spChg chg="mod">
          <ac:chgData name="Thomas, Elizabeth" userId="ecf9b76d-2424-407e-a49b-ad172b417e8c" providerId="ADAL" clId="{BDE7D71E-C928-442C-8C05-B74C95D7B8BC}" dt="2019-09-04T13:05:46.661" v="137" actId="20577"/>
          <ac:spMkLst>
            <pc:docMk/>
            <pc:sldMk cId="2025823165" sldId="374"/>
            <ac:spMk id="6" creationId="{0C9F4436-F7F8-42A9-8D3A-2C7B4CC7DDC5}"/>
          </ac:spMkLst>
        </pc:spChg>
        <pc:graphicFrameChg chg="modGraphic">
          <ac:chgData name="Thomas, Elizabeth" userId="ecf9b76d-2424-407e-a49b-ad172b417e8c" providerId="ADAL" clId="{BDE7D71E-C928-442C-8C05-B74C95D7B8BC}" dt="2019-09-04T13:06:17.512" v="139" actId="14734"/>
          <ac:graphicFrameMkLst>
            <pc:docMk/>
            <pc:sldMk cId="2025823165" sldId="374"/>
            <ac:graphicFrameMk id="34" creationId="{00000000-0000-0000-0000-000000000000}"/>
          </ac:graphicFrameMkLst>
        </pc:graphicFrameChg>
      </pc:sldChg>
      <pc:sldChg chg="modSp mod">
        <pc:chgData name="Thomas, Elizabeth" userId="ecf9b76d-2424-407e-a49b-ad172b417e8c" providerId="ADAL" clId="{BDE7D71E-C928-442C-8C05-B74C95D7B8BC}" dt="2019-09-04T13:07:36.962" v="146" actId="13244"/>
        <pc:sldMkLst>
          <pc:docMk/>
          <pc:sldMk cId="1375329667" sldId="381"/>
        </pc:sldMkLst>
        <pc:spChg chg="mod">
          <ac:chgData name="Thomas, Elizabeth" userId="ecf9b76d-2424-407e-a49b-ad172b417e8c" providerId="ADAL" clId="{BDE7D71E-C928-442C-8C05-B74C95D7B8BC}" dt="2019-09-04T12:52:59.244" v="56" actId="13244"/>
          <ac:spMkLst>
            <pc:docMk/>
            <pc:sldMk cId="1375329667" sldId="381"/>
            <ac:spMk id="3" creationId="{00000000-0000-0000-0000-000000000000}"/>
          </ac:spMkLst>
        </pc:spChg>
        <pc:spChg chg="mod">
          <ac:chgData name="Thomas, Elizabeth" userId="ecf9b76d-2424-407e-a49b-ad172b417e8c" providerId="ADAL" clId="{BDE7D71E-C928-442C-8C05-B74C95D7B8BC}" dt="2019-09-04T12:52:56.511" v="55" actId="13244"/>
          <ac:spMkLst>
            <pc:docMk/>
            <pc:sldMk cId="1375329667" sldId="381"/>
            <ac:spMk id="4" creationId="{00000000-0000-0000-0000-000000000000}"/>
          </ac:spMkLst>
        </pc:spChg>
        <pc:spChg chg="mod">
          <ac:chgData name="Thomas, Elizabeth" userId="ecf9b76d-2424-407e-a49b-ad172b417e8c" providerId="ADAL" clId="{BDE7D71E-C928-442C-8C05-B74C95D7B8BC}" dt="2019-09-04T13:07:36.962" v="146" actId="13244"/>
          <ac:spMkLst>
            <pc:docMk/>
            <pc:sldMk cId="1375329667" sldId="381"/>
            <ac:spMk id="7" creationId="{00000000-0000-0000-0000-000000000000}"/>
          </ac:spMkLst>
        </pc:spChg>
        <pc:graphicFrameChg chg="mod">
          <ac:chgData name="Thomas, Elizabeth" userId="ecf9b76d-2424-407e-a49b-ad172b417e8c" providerId="ADAL" clId="{BDE7D71E-C928-442C-8C05-B74C95D7B8BC}" dt="2019-09-04T13:07:21.904" v="145"/>
          <ac:graphicFrameMkLst>
            <pc:docMk/>
            <pc:sldMk cId="1375329667" sldId="381"/>
            <ac:graphicFrameMk id="8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2:39:59.192" v="3" actId="20577"/>
        <pc:sldMkLst>
          <pc:docMk/>
          <pc:sldMk cId="384935125" sldId="382"/>
        </pc:sldMkLst>
        <pc:graphicFrameChg chg="modGraphic">
          <ac:chgData name="Thomas, Elizabeth" userId="ecf9b76d-2424-407e-a49b-ad172b417e8c" providerId="ADAL" clId="{BDE7D71E-C928-442C-8C05-B74C95D7B8BC}" dt="2019-09-04T12:39:59.192" v="3" actId="20577"/>
          <ac:graphicFrameMkLst>
            <pc:docMk/>
            <pc:sldMk cId="384935125" sldId="382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2:52:01.801" v="53" actId="20577"/>
        <pc:sldMkLst>
          <pc:docMk/>
          <pc:sldMk cId="768883278" sldId="384"/>
        </pc:sldMkLst>
        <pc:graphicFrameChg chg="mod modGraphic">
          <ac:chgData name="Thomas, Elizabeth" userId="ecf9b76d-2424-407e-a49b-ad172b417e8c" providerId="ADAL" clId="{BDE7D71E-C928-442C-8C05-B74C95D7B8BC}" dt="2019-09-04T12:52:01.801" v="53" actId="20577"/>
          <ac:graphicFrameMkLst>
            <pc:docMk/>
            <pc:sldMk cId="768883278" sldId="384"/>
            <ac:graphicFrameMk id="5" creationId="{00000000-0000-0000-0000-000000000000}"/>
          </ac:graphicFrameMkLst>
        </pc:graphicFrameChg>
      </pc:sldChg>
    </pc:docChg>
  </pc:docChgLst>
  <pc:docChgLst>
    <pc:chgData name="Thomas, Elizabeth" userId="S::ethomas@doe.nj.gov::ecf9b76d-2424-407e-a49b-ad172b417e8c" providerId="AD" clId="Web-{E91D95B9-1781-4116-972E-022E3BEBE36C}"/>
    <pc:docChg chg="modSld">
      <pc:chgData name="Thomas, Elizabeth" userId="S::ethomas@doe.nj.gov::ecf9b76d-2424-407e-a49b-ad172b417e8c" providerId="AD" clId="Web-{E91D95B9-1781-4116-972E-022E3BEBE36C}" dt="2019-09-04T12:38:31.575" v="77"/>
      <pc:docMkLst>
        <pc:docMk/>
      </pc:docMkLst>
      <pc:sldChg chg="modSp">
        <pc:chgData name="Thomas, Elizabeth" userId="S::ethomas@doe.nj.gov::ecf9b76d-2424-407e-a49b-ad172b417e8c" providerId="AD" clId="Web-{E91D95B9-1781-4116-972E-022E3BEBE36C}" dt="2019-09-04T12:38:31.575" v="77"/>
        <pc:sldMkLst>
          <pc:docMk/>
          <pc:sldMk cId="384935125" sldId="382"/>
        </pc:sldMkLst>
        <pc:graphicFrameChg chg="mod modGraphic">
          <ac:chgData name="Thomas, Elizabeth" userId="S::ethomas@doe.nj.gov::ecf9b76d-2424-407e-a49b-ad172b417e8c" providerId="AD" clId="Web-{E91D95B9-1781-4116-972E-022E3BEBE36C}" dt="2019-09-04T12:38:31.575" v="77"/>
          <ac:graphicFrameMkLst>
            <pc:docMk/>
            <pc:sldMk cId="384935125" sldId="382"/>
            <ac:graphicFrameMk id="5" creationId="{00000000-0000-0000-0000-000000000000}"/>
          </ac:graphicFrameMkLst>
        </pc:graphicFrameChg>
      </pc:sldChg>
    </pc:docChg>
  </pc:docChgLst>
  <pc:docChgLst>
    <pc:chgData name="Chauhan, Swati" userId="4d545244-44e6-4bf6-a485-1eda809375fc" providerId="ADAL" clId="{D301F8BF-CE5F-4CDD-B3E9-C2081C8B75B0}"/>
    <pc:docChg chg="modSld">
      <pc:chgData name="Chauhan, Swati" userId="4d545244-44e6-4bf6-a485-1eda809375fc" providerId="ADAL" clId="{D301F8BF-CE5F-4CDD-B3E9-C2081C8B75B0}" dt="2019-08-21T12:47:31.435" v="12" actId="20577"/>
      <pc:docMkLst>
        <pc:docMk/>
      </pc:docMkLst>
      <pc:sldChg chg="modSp">
        <pc:chgData name="Chauhan, Swati" userId="4d545244-44e6-4bf6-a485-1eda809375fc" providerId="ADAL" clId="{D301F8BF-CE5F-4CDD-B3E9-C2081C8B75B0}" dt="2019-08-21T12:47:31.435" v="12" actId="20577"/>
        <pc:sldMkLst>
          <pc:docMk/>
          <pc:sldMk cId="36296671" sldId="349"/>
        </pc:sldMkLst>
        <pc:spChg chg="mod">
          <ac:chgData name="Chauhan, Swati" userId="4d545244-44e6-4bf6-a485-1eda809375fc" providerId="ADAL" clId="{D301F8BF-CE5F-4CDD-B3E9-C2081C8B75B0}" dt="2019-08-21T12:47:31.435" v="12" actId="20577"/>
          <ac:spMkLst>
            <pc:docMk/>
            <pc:sldMk cId="36296671" sldId="349"/>
            <ac:spMk id="8" creationId="{00000000-0000-0000-0000-000000000000}"/>
          </ac:spMkLst>
        </pc:spChg>
        <pc:graphicFrameChg chg="modGraphic">
          <ac:chgData name="Chauhan, Swati" userId="4d545244-44e6-4bf6-a485-1eda809375fc" providerId="ADAL" clId="{D301F8BF-CE5F-4CDD-B3E9-C2081C8B75B0}" dt="2019-08-21T12:47:04.839" v="8" actId="14100"/>
          <ac:graphicFrameMkLst>
            <pc:docMk/>
            <pc:sldMk cId="36296671" sldId="349"/>
            <ac:graphicFrameMk id="5" creationId="{00000000-0000-0000-0000-000000000000}"/>
          </ac:graphicFrameMkLst>
        </pc:graphicFrameChg>
      </pc:sldChg>
      <pc:sldChg chg="modSp">
        <pc:chgData name="Chauhan, Swati" userId="4d545244-44e6-4bf6-a485-1eda809375fc" providerId="ADAL" clId="{D301F8BF-CE5F-4CDD-B3E9-C2081C8B75B0}" dt="2019-08-21T12:45:42.847" v="5" actId="20577"/>
        <pc:sldMkLst>
          <pc:docMk/>
          <pc:sldMk cId="1242271662" sldId="379"/>
        </pc:sldMkLst>
        <pc:spChg chg="mod">
          <ac:chgData name="Chauhan, Swati" userId="4d545244-44e6-4bf6-a485-1eda809375fc" providerId="ADAL" clId="{D301F8BF-CE5F-4CDD-B3E9-C2081C8B75B0}" dt="2019-08-21T12:45:42.847" v="5" actId="20577"/>
          <ac:spMkLst>
            <pc:docMk/>
            <pc:sldMk cId="1242271662" sldId="379"/>
            <ac:spMk id="4" creationId="{00000000-0000-0000-0000-000000000000}"/>
          </ac:spMkLst>
        </pc:spChg>
      </pc:sldChg>
      <pc:sldChg chg="modSp">
        <pc:chgData name="Chauhan, Swati" userId="4d545244-44e6-4bf6-a485-1eda809375fc" providerId="ADAL" clId="{D301F8BF-CE5F-4CDD-B3E9-C2081C8B75B0}" dt="2019-08-21T12:45:29.120" v="2" actId="20577"/>
        <pc:sldMkLst>
          <pc:docMk/>
          <pc:sldMk cId="4284859555" sldId="380"/>
        </pc:sldMkLst>
        <pc:spChg chg="mod">
          <ac:chgData name="Chauhan, Swati" userId="4d545244-44e6-4bf6-a485-1eda809375fc" providerId="ADAL" clId="{D301F8BF-CE5F-4CDD-B3E9-C2081C8B75B0}" dt="2019-08-21T12:45:29.120" v="2" actId="20577"/>
          <ac:spMkLst>
            <pc:docMk/>
            <pc:sldMk cId="4284859555" sldId="380"/>
            <ac:spMk id="4" creationId="{00000000-0000-0000-0000-000000000000}"/>
          </ac:spMkLst>
        </pc:spChg>
      </pc:sldChg>
      <pc:sldChg chg="modSp">
        <pc:chgData name="Chauhan, Swati" userId="4d545244-44e6-4bf6-a485-1eda809375fc" providerId="ADAL" clId="{D301F8BF-CE5F-4CDD-B3E9-C2081C8B75B0}" dt="2019-08-21T12:45:59.930" v="6" actId="947"/>
        <pc:sldMkLst>
          <pc:docMk/>
          <pc:sldMk cId="1375329667" sldId="381"/>
        </pc:sldMkLst>
        <pc:spChg chg="mod">
          <ac:chgData name="Chauhan, Swati" userId="4d545244-44e6-4bf6-a485-1eda809375fc" providerId="ADAL" clId="{D301F8BF-CE5F-4CDD-B3E9-C2081C8B75B0}" dt="2019-08-21T12:45:59.930" v="6" actId="947"/>
          <ac:spMkLst>
            <pc:docMk/>
            <pc:sldMk cId="1375329667" sldId="381"/>
            <ac:spMk id="4" creationId="{00000000-0000-0000-0000-000000000000}"/>
          </ac:spMkLst>
        </pc:spChg>
      </pc:sldChg>
    </pc:docChg>
  </pc:docChgLst>
  <pc:docChgLst>
    <pc:chgData name="Bhargiri, Seema" userId="S::sbhargir@doe.nj.gov::9158d908-f89a-487f-a6a8-7523096f36d6" providerId="AD" clId="Web-{A3990ECF-9E4A-B8FD-A5B7-E92D01A8D5B5}"/>
    <pc:docChg chg="modSld">
      <pc:chgData name="Bhargiri, Seema" userId="S::sbhargir@doe.nj.gov::9158d908-f89a-487f-a6a8-7523096f36d6" providerId="AD" clId="Web-{A3990ECF-9E4A-B8FD-A5B7-E92D01A8D5B5}" dt="2019-09-04T13:31:09.121" v="46"/>
      <pc:docMkLst>
        <pc:docMk/>
      </pc:docMkLst>
      <pc:sldChg chg="modSp">
        <pc:chgData name="Bhargiri, Seema" userId="S::sbhargir@doe.nj.gov::9158d908-f89a-487f-a6a8-7523096f36d6" providerId="AD" clId="Web-{A3990ECF-9E4A-B8FD-A5B7-E92D01A8D5B5}" dt="2019-09-04T13:30:20.980" v="40" actId="20577"/>
        <pc:sldMkLst>
          <pc:docMk/>
          <pc:sldMk cId="3422035607" sldId="361"/>
        </pc:sldMkLst>
        <pc:spChg chg="mod">
          <ac:chgData name="Bhargiri, Seema" userId="S::sbhargir@doe.nj.gov::9158d908-f89a-487f-a6a8-7523096f36d6" providerId="AD" clId="Web-{A3990ECF-9E4A-B8FD-A5B7-E92D01A8D5B5}" dt="2019-09-04T13:30:20.980" v="40" actId="20577"/>
          <ac:spMkLst>
            <pc:docMk/>
            <pc:sldMk cId="3422035607" sldId="361"/>
            <ac:spMk id="6" creationId="{00000000-0000-0000-0000-000000000000}"/>
          </ac:spMkLst>
        </pc:spChg>
      </pc:sldChg>
      <pc:sldChg chg="modSp">
        <pc:chgData name="Bhargiri, Seema" userId="S::sbhargir@doe.nj.gov::9158d908-f89a-487f-a6a8-7523096f36d6" providerId="AD" clId="Web-{A3990ECF-9E4A-B8FD-A5B7-E92D01A8D5B5}" dt="2019-09-04T13:31:09.121" v="46"/>
        <pc:sldMkLst>
          <pc:docMk/>
          <pc:sldMk cId="2720581504" sldId="372"/>
        </pc:sldMkLst>
        <pc:spChg chg="mod">
          <ac:chgData name="Bhargiri, Seema" userId="S::sbhargir@doe.nj.gov::9158d908-f89a-487f-a6a8-7523096f36d6" providerId="AD" clId="Web-{A3990ECF-9E4A-B8FD-A5B7-E92D01A8D5B5}" dt="2019-09-04T13:29:49.355" v="28" actId="20577"/>
          <ac:spMkLst>
            <pc:docMk/>
            <pc:sldMk cId="2720581504" sldId="372"/>
            <ac:spMk id="37" creationId="{52066C0A-1D64-4F8B-B2AB-FF966EEDC2B6}"/>
          </ac:spMkLst>
        </pc:spChg>
        <pc:graphicFrameChg chg="mod modGraphic">
          <ac:chgData name="Bhargiri, Seema" userId="S::sbhargir@doe.nj.gov::9158d908-f89a-487f-a6a8-7523096f36d6" providerId="AD" clId="Web-{A3990ECF-9E4A-B8FD-A5B7-E92D01A8D5B5}" dt="2019-09-04T13:31:09.121" v="46"/>
          <ac:graphicFrameMkLst>
            <pc:docMk/>
            <pc:sldMk cId="2720581504" sldId="372"/>
            <ac:graphicFrameMk id="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735" cy="464503"/>
          </a:xfrm>
          <a:prstGeom prst="rect">
            <a:avLst/>
          </a:prstGeom>
        </p:spPr>
        <p:txBody>
          <a:bodyPr vert="horz" lIns="91281" tIns="45641" rIns="91281" bIns="4564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0"/>
            <a:ext cx="3037735" cy="464503"/>
          </a:xfrm>
          <a:prstGeom prst="rect">
            <a:avLst/>
          </a:prstGeom>
        </p:spPr>
        <p:txBody>
          <a:bodyPr vert="horz" lIns="91281" tIns="45641" rIns="91281" bIns="45641" rtlCol="0"/>
          <a:lstStyle>
            <a:lvl1pPr algn="r">
              <a:defRPr sz="1200"/>
            </a:lvl1pPr>
          </a:lstStyle>
          <a:p>
            <a:fld id="{F3CF415F-F197-4378-B38B-0D5EED38834E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4503"/>
          </a:xfrm>
          <a:prstGeom prst="rect">
            <a:avLst/>
          </a:prstGeom>
        </p:spPr>
        <p:txBody>
          <a:bodyPr vert="horz" lIns="91281" tIns="45641" rIns="91281" bIns="4564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2"/>
            <a:ext cx="3037735" cy="464503"/>
          </a:xfrm>
          <a:prstGeom prst="rect">
            <a:avLst/>
          </a:prstGeom>
        </p:spPr>
        <p:txBody>
          <a:bodyPr vert="horz" lIns="91281" tIns="45641" rIns="91281" bIns="45641" rtlCol="0" anchor="b"/>
          <a:lstStyle>
            <a:lvl1pPr algn="r">
              <a:defRPr sz="1200"/>
            </a:lvl1pPr>
          </a:lstStyle>
          <a:p>
            <a:fld id="{7D552FA9-BB0A-43C1-A554-DC478C1D01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47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47" tIns="46574" rIns="93147" bIns="465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4820"/>
          </a:xfrm>
          <a:prstGeom prst="rect">
            <a:avLst/>
          </a:prstGeom>
        </p:spPr>
        <p:txBody>
          <a:bodyPr vert="horz" lIns="93147" tIns="46574" rIns="93147" bIns="46574" rtlCol="0"/>
          <a:lstStyle>
            <a:lvl1pPr algn="r">
              <a:defRPr sz="1200"/>
            </a:lvl1pPr>
          </a:lstStyle>
          <a:p>
            <a:fld id="{9F34B82D-F548-224C-9B3B-7DE2392B53C3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7" tIns="46574" rIns="93147" bIns="4657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47" tIns="46574" rIns="93147" bIns="465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3147" tIns="46574" rIns="93147" bIns="465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3147" tIns="46574" rIns="93147" bIns="46574" rtlCol="0" anchor="b"/>
          <a:lstStyle>
            <a:lvl1pPr algn="r">
              <a:defRPr sz="1200"/>
            </a:lvl1pPr>
          </a:lstStyle>
          <a:p>
            <a:fld id="{C0AF1796-EA5C-BE43-A2FE-6223D651C9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42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07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75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1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04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89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537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14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48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684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42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377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906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275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4292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177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915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984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073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2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720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66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255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4493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8238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2816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5871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048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253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571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421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42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42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43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77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5538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44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5495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45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61657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46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433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47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9839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48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54785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49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569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50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07214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51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36625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52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97254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53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112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93674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54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58319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55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20759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56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15233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57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8868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58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16039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59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58144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60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52491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61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08514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62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921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63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21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3829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64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0469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65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7777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Remove,change</a:t>
            </a:r>
            <a:r>
              <a:rPr lang="en-US" dirty="0" smtClean="0"/>
              <a:t>, or</a:t>
            </a:r>
            <a:r>
              <a:rPr lang="en-US" baseline="0" dirty="0" smtClean="0"/>
              <a:t> add</a:t>
            </a:r>
            <a:r>
              <a:rPr lang="en-US" dirty="0" smtClean="0"/>
              <a:t> red highlighted words or phrases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67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55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06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03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20F8A9D-5269-4CCB-9BE4-4721BE6CB8E4}" type="datetime1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D2C1-B42F-41B6-9576-1DD3D181C60D}" type="datetime1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220-7E8E-4C14-8EFD-F00007C3A0F7}" type="datetime1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" y="1"/>
            <a:ext cx="2571751" cy="6857999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93207" y="57150"/>
            <a:ext cx="6279356" cy="67437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5163" y="64216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F0EC-FC9C-4238-896F-44ACA83D86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60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43662" y="1"/>
            <a:ext cx="2571751" cy="6857999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-7144" y="57150"/>
            <a:ext cx="6329363" cy="67437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5163" y="64216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F0EC-FC9C-4238-896F-44ACA83D86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3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48D-7C2A-48EF-916B-71C6D2E70E12}" type="datetime1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7F17B5-BA4E-4316-8AED-A7A744538782}" type="datetime1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2101-1F6B-4EA2-AAB3-8378B4BB1EC1}" type="datetime1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40-AE2A-436F-879D-BDDC1D40AB31}" type="datetime1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7FE2-3719-4F83-9290-B19FA54C1EFF}" type="datetime1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97C5-2F6B-4A8F-957B-3AD8D985A564}" type="datetime1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9DA3-3443-4DA6-BE71-C1C4ACDE0BA9}" type="datetime1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49C2-3F9A-47C8-8B88-30914B3E0B3F}" type="datetime1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E3078E3-BBF3-4149-A2E3-F3F22E874E47}" type="datetime1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5920" y="2756345"/>
            <a:ext cx="6482080" cy="1828800"/>
          </a:xfrm>
        </p:spPr>
        <p:txBody>
          <a:bodyPr/>
          <a:lstStyle/>
          <a:p>
            <a:pPr algn="ctr"/>
            <a: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  <a:t>NJSLA Results:</a:t>
            </a:r>
            <a:b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  <a:t>Spring 2019 Administrations </a:t>
            </a:r>
            <a:b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 smtClean="0"/>
              <a:t>Irvington </a:t>
            </a:r>
            <a:r>
              <a:rPr lang="en-US" sz="3600" dirty="0"/>
              <a:t>School District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 smtClean="0"/>
              <a:t>October 16, 2019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cap="none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Measuring College and Career Readiness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91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 smtClean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English Language Arts Grade 3 - Percentages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89932296"/>
                  </p:ext>
                </p:extLst>
              </p:nvPr>
            </p:nvGraphicFramePr>
            <p:xfrm>
              <a:off x="259453" y="1761344"/>
              <a:ext cx="8630214" cy="444809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7850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381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solidFill>
                                <a:schemeClr val="bg1"/>
                              </a:solidFill>
                            </a:rPr>
                            <a:t>ELA03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Berkeley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Terrace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Chancellor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Florence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Grove Street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Madison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Mt. Vernon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3137287115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Thurgood Marshall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4260488625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Elementary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40582173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89932296"/>
                  </p:ext>
                </p:extLst>
              </p:nvPr>
            </p:nvGraphicFramePr>
            <p:xfrm>
              <a:off x="259453" y="1761344"/>
              <a:ext cx="8630214" cy="444809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7850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75285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381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solidFill>
                                <a:schemeClr val="bg1"/>
                              </a:solidFill>
                            </a:rPr>
                            <a:t>ELA03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28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621" t="-249275" r="-782609" b="-7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Chancellor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Florence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Grove Street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Madison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Mt. Vernon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3137287115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Thurgood Marshall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4260488625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Elementary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40582173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26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English Language Arts Grade 4 - Percentages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59646639"/>
                  </p:ext>
                </p:extLst>
              </p:nvPr>
            </p:nvGraphicFramePr>
            <p:xfrm>
              <a:off x="259453" y="1761344"/>
              <a:ext cx="8630214" cy="435368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38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0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solidFill>
                                <a:schemeClr val="bg1"/>
                              </a:solidFill>
                            </a:rPr>
                            <a:t>ELA04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(% 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(% 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Berkeley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Terrace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Chancellor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Florence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Grove Street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Madison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Mt. Vernon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316021378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Thurgood Marshall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987454833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Elementary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36941412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59646639"/>
                  </p:ext>
                </p:extLst>
              </p:nvPr>
            </p:nvGraphicFramePr>
            <p:xfrm>
              <a:off x="259453" y="1761344"/>
              <a:ext cx="8630214" cy="435368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38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0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solidFill>
                                <a:schemeClr val="bg1"/>
                              </a:solidFill>
                            </a:rPr>
                            <a:t>ELA04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(% 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(% 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28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71" t="-238571" r="-712000" b="-69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Chancellor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Florence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Grove Street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Madison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Mt. Vernon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316021378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Thurgood Marshall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987454833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Elementary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369414127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44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English Language Arts Grade </a:t>
            </a:r>
            <a:r>
              <a:rPr lang="en-US" sz="2000" b="1" cap="none" dirty="0" smtClean="0"/>
              <a:t>5 </a:t>
            </a:r>
            <a:r>
              <a:rPr lang="en-US" sz="2000" b="1" cap="none" dirty="0"/>
              <a:t>- Percentages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26226100"/>
                  </p:ext>
                </p:extLst>
              </p:nvPr>
            </p:nvGraphicFramePr>
            <p:xfrm>
              <a:off x="259453" y="1761344"/>
              <a:ext cx="8630214" cy="435368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38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0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ELA05</a:t>
                          </a:r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(% 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(% 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Berkeley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Terrace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Chancellor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Florence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Grove Street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Madison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Mt. Vernon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316021378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Thurgood Marshall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987454833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Elementary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36941412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26226100"/>
                  </p:ext>
                </p:extLst>
              </p:nvPr>
            </p:nvGraphicFramePr>
            <p:xfrm>
              <a:off x="259453" y="1761344"/>
              <a:ext cx="8630214" cy="435368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38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0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ELA05</a:t>
                          </a:r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(% 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(% 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28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71" t="-238571" r="-712000" b="-69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Chancellor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Florence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Grove Street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Madison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Mt. Vernon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316021378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Thurgood Marshall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987454833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Elementary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369414127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38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English Language Arts Grade 6</a:t>
            </a:r>
            <a:r>
              <a:rPr lang="en-US" sz="2000" b="1" cap="none" dirty="0" smtClean="0"/>
              <a:t> </a:t>
            </a:r>
            <a:r>
              <a:rPr lang="en-US" sz="2000" b="1" cap="none" dirty="0"/>
              <a:t>- Percentages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44178835"/>
                  </p:ext>
                </p:extLst>
              </p:nvPr>
            </p:nvGraphicFramePr>
            <p:xfrm>
              <a:off x="259453" y="1761344"/>
              <a:ext cx="8630214" cy="20233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38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0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ELA06</a:t>
                          </a:r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(% 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(% 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Union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Avenue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Middle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44178835"/>
                  </p:ext>
                </p:extLst>
              </p:nvPr>
            </p:nvGraphicFramePr>
            <p:xfrm>
              <a:off x="259453" y="1761344"/>
              <a:ext cx="8630214" cy="20233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38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0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ELA06</a:t>
                          </a:r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(% 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(% 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866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71" t="-172165" r="-712000" b="-79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33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English Language Arts Grade </a:t>
            </a:r>
            <a:r>
              <a:rPr lang="en-US" sz="2000" b="1" cap="none" dirty="0" smtClean="0"/>
              <a:t>7 </a:t>
            </a:r>
            <a:r>
              <a:rPr lang="en-US" sz="2000" b="1" cap="none" dirty="0"/>
              <a:t>- Percentages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10672472"/>
                  </p:ext>
                </p:extLst>
              </p:nvPr>
            </p:nvGraphicFramePr>
            <p:xfrm>
              <a:off x="259453" y="1761344"/>
              <a:ext cx="8630214" cy="20233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38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0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ELA07</a:t>
                          </a:r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(% 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(% 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Union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Avenue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Middle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10672472"/>
                  </p:ext>
                </p:extLst>
              </p:nvPr>
            </p:nvGraphicFramePr>
            <p:xfrm>
              <a:off x="259453" y="1761344"/>
              <a:ext cx="8630214" cy="20233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38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0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ELA07</a:t>
                          </a:r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(% 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(% 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866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71" t="-172165" r="-712000" b="-79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3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English Language Arts Grade </a:t>
            </a:r>
            <a:r>
              <a:rPr lang="en-US" sz="2000" b="1" cap="none" dirty="0" smtClean="0"/>
              <a:t>8 </a:t>
            </a:r>
            <a:r>
              <a:rPr lang="en-US" sz="2000" b="1" cap="none" dirty="0"/>
              <a:t>- Percentages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10895423"/>
                  </p:ext>
                </p:extLst>
              </p:nvPr>
            </p:nvGraphicFramePr>
            <p:xfrm>
              <a:off x="259453" y="1761344"/>
              <a:ext cx="8630214" cy="20233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38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0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ELA08</a:t>
                          </a:r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(% 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(% 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Union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Avenue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Middle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10895423"/>
                  </p:ext>
                </p:extLst>
              </p:nvPr>
            </p:nvGraphicFramePr>
            <p:xfrm>
              <a:off x="259453" y="1761344"/>
              <a:ext cx="8630214" cy="20233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38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0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ELA08</a:t>
                          </a:r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(% 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(% 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866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71" t="-172165" r="-712000" b="-79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15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English Language Arts Grade </a:t>
            </a:r>
            <a:r>
              <a:rPr lang="en-US" sz="2000" b="1" cap="none" dirty="0" smtClean="0"/>
              <a:t>9 </a:t>
            </a:r>
            <a:r>
              <a:rPr lang="en-US" sz="2000" b="1" cap="none" dirty="0"/>
              <a:t>- Percentages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93186340"/>
                  </p:ext>
                </p:extLst>
              </p:nvPr>
            </p:nvGraphicFramePr>
            <p:xfrm>
              <a:off x="259453" y="2236473"/>
              <a:ext cx="8630214" cy="143284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38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0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ELA09</a:t>
                          </a:r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(% 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(% 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Irvington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High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School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93186340"/>
                  </p:ext>
                </p:extLst>
              </p:nvPr>
            </p:nvGraphicFramePr>
            <p:xfrm>
              <a:off x="259453" y="2236473"/>
              <a:ext cx="8630214" cy="143284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38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0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ELA09</a:t>
                          </a:r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(% 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(% 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28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71" t="-238571" r="-712000" b="-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34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English Language Arts </a:t>
            </a:r>
            <a:r>
              <a:rPr lang="en-US" sz="2000" b="1" cap="none" dirty="0" smtClean="0"/>
              <a:t>Grade 10 </a:t>
            </a:r>
            <a:r>
              <a:rPr lang="en-US" sz="2000" b="1" cap="none" dirty="0"/>
              <a:t>- Percentages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57884273"/>
                  </p:ext>
                </p:extLst>
              </p:nvPr>
            </p:nvGraphicFramePr>
            <p:xfrm>
              <a:off x="259453" y="2236473"/>
              <a:ext cx="8630214" cy="143284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38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0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ELA10</a:t>
                          </a:r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(% 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(% 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45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Irvington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High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School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57884273"/>
                  </p:ext>
                </p:extLst>
              </p:nvPr>
            </p:nvGraphicFramePr>
            <p:xfrm>
              <a:off x="259453" y="2236473"/>
              <a:ext cx="8630214" cy="143284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29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9598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0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73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90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4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38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100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ELA10</a:t>
                          </a:r>
                          <a:endParaRPr lang="en-US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(% 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(% 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% </a:t>
                          </a:r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28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71" t="-238571" r="-712000" b="-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78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Mathematics - Percentages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32192008"/>
                  </p:ext>
                </p:extLst>
              </p:nvPr>
            </p:nvGraphicFramePr>
            <p:xfrm>
              <a:off x="259453" y="1776332"/>
              <a:ext cx="8630215" cy="428735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207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3090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944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40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57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06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111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8261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/>
                            <a:t>MAT03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Not Yet</a:t>
                          </a:r>
                          <a:r>
                            <a:rPr lang="en-US" sz="1400" b="1" baseline="0" dirty="0"/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/>
                            <a:t>(Level 1)</a:t>
                          </a:r>
                          <a:endParaRPr lang="en-US" sz="1400" b="1" dirty="0"/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/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/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/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/>
                            <a:t> (Level 4)</a:t>
                          </a:r>
                          <a:endParaRPr lang="en-US" sz="1400" b="1" dirty="0"/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/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Berkeley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Terrace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Chancellor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Florence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Grove Street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Madison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Mt. Vernon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565624971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Thurgood Marshall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921203980"/>
                      </a:ext>
                    </a:extLst>
                  </a:tr>
                  <a:tr h="17984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Elementary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9107876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32192008"/>
                  </p:ext>
                </p:extLst>
              </p:nvPr>
            </p:nvGraphicFramePr>
            <p:xfrm>
              <a:off x="259453" y="1776332"/>
              <a:ext cx="8630215" cy="428735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207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3090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944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440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657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33306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35111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/>
                            <a:t>MAT03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Not Yet</a:t>
                          </a:r>
                          <a:r>
                            <a:rPr lang="en-US" sz="1400" b="1" baseline="0" dirty="0"/>
                            <a:t> 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/>
                            <a:t>(Level 1)</a:t>
                          </a:r>
                          <a:endParaRPr lang="en-US" sz="1400" b="1" dirty="0"/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/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/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/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/>
                            <a:t> (Level 4)</a:t>
                          </a:r>
                          <a:endParaRPr lang="en-US" sz="1400" b="1" dirty="0"/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/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28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95" t="-222857" r="-745833" b="-69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Chancellor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Florence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Grove Street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Madison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Mt. Vernon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565624971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Thurgood Marshall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921203980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Elementary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9107876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01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Mathematics - Percentages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00441947"/>
                  </p:ext>
                </p:extLst>
              </p:nvPr>
            </p:nvGraphicFramePr>
            <p:xfrm>
              <a:off x="209391" y="1780135"/>
              <a:ext cx="8680275" cy="428735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7614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solidFill>
                                <a:schemeClr val="bg1"/>
                              </a:solidFill>
                            </a:rPr>
                            <a:t>MAT04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Berkeley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Terrace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Chancellor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Florence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Grove Street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Madison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Mt. Vernon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631622930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Thurgood Marshall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646885638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Elementary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361525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00441947"/>
                  </p:ext>
                </p:extLst>
              </p:nvPr>
            </p:nvGraphicFramePr>
            <p:xfrm>
              <a:off x="209391" y="1780135"/>
              <a:ext cx="8680275" cy="428735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solidFill>
                                <a:schemeClr val="bg1"/>
                              </a:solidFill>
                            </a:rPr>
                            <a:t>MAT04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28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00" t="-224286" r="-614500" b="-6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Chancellor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Florence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Grove Street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Madison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Mt. Vernon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631622930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Thurgood Marshall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646885638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Elementary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3615250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8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</a:rPr>
              <a:t>Irvington School District’s </a:t>
            </a:r>
            <a:r>
              <a:rPr lang="en-US" sz="2000" cap="none" dirty="0">
                <a:solidFill>
                  <a:prstClr val="white"/>
                </a:solidFill>
              </a:rPr>
              <a:t>Spring 2017</a:t>
            </a:r>
            <a:r>
              <a:rPr lang="en-US" sz="2000" cap="none" dirty="0" smtClean="0"/>
              <a:t>,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Spring 2018 &amp; Spring 2019 NJSLA Administrations</a:t>
            </a:r>
            <a:br>
              <a:rPr lang="en-US" sz="2000" cap="none" dirty="0"/>
            </a:br>
            <a:r>
              <a:rPr lang="en-US" sz="2000" b="1" cap="none" dirty="0"/>
              <a:t>English Language Arts - Percentages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555087"/>
              </p:ext>
            </p:extLst>
          </p:nvPr>
        </p:nvGraphicFramePr>
        <p:xfrm>
          <a:off x="132590" y="1599329"/>
          <a:ext cx="8810690" cy="4499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364039972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873119647"/>
                    </a:ext>
                  </a:extLst>
                </a:gridCol>
              </a:tblGrid>
              <a:tr h="825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Grade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1 2017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1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1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2 2017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2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2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3 2017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3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3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4 2017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4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4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5 2017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5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5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effectLst/>
                        </a:rPr>
                        <a:t>Change in Level 1 and 2 2017 to 2019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effectLst/>
                        </a:rPr>
                        <a:t>Change in Level 4 and 5 2017 to 2019**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4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3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33.8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31.4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21.7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21.8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23.5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22.6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--3..9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+0.4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2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4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21.3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24.5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23.6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26.2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26.4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-4.6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+6.5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20.7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27.8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24.3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26.1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+1.2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+3.9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2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24.3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30.2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28.7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23.9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+5.0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2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7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19.7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20.3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16.2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19.7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28.8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28.9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+5.1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20.2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24.5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26.8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23.7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29.1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+0.7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+4.9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9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38.8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40.5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22.7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21.9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13.4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+1.4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+0.7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2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10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46.5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18.2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19.5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13.6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2.6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-5.5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96979" y="6209799"/>
            <a:ext cx="8881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dirty="0">
                <a:solidFill>
                  <a:srgbClr val="C00000"/>
                </a:solidFill>
              </a:rPr>
              <a:t>*Grade 11 test was optional for 2018-2019 assessment year. **Level 4 and Level 5 is an indication a student is on pace to be college and career ready. </a:t>
            </a:r>
          </a:p>
          <a:p>
            <a:r>
              <a:rPr lang="en-US" sz="1100" dirty="0"/>
              <a:t>Notes: Data shown is preliminary.  Percentages may not total 100 due to rounding.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45626" y="6425243"/>
            <a:ext cx="433267" cy="274320"/>
          </a:xfrm>
        </p:spPr>
        <p:txBody>
          <a:bodyPr/>
          <a:lstStyle/>
          <a:p>
            <a:fld id="{356A72F1-C897-1647-9CE8-BFFB1941801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79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Mathematics - Percentages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43115259"/>
                  </p:ext>
                </p:extLst>
              </p:nvPr>
            </p:nvGraphicFramePr>
            <p:xfrm>
              <a:off x="209391" y="1780135"/>
              <a:ext cx="8680275" cy="428735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7614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MAT05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Berkeley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Terrace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Chancellor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Florence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Grove Street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Madison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Mt. Vernon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631622930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Thurgood Marshall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646885638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Elementary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361525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43115259"/>
                  </p:ext>
                </p:extLst>
              </p:nvPr>
            </p:nvGraphicFramePr>
            <p:xfrm>
              <a:off x="209391" y="1780135"/>
              <a:ext cx="8680275" cy="428735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MAT05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28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00" t="-224286" r="-614500" b="-6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Chancellor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Florence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Grove Street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Madison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Mt. Vernon Avenue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631622930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Thurgood Marshall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646885638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Elementary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23615250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39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Mathematics - Percentages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98705973"/>
                  </p:ext>
                </p:extLst>
              </p:nvPr>
            </p:nvGraphicFramePr>
            <p:xfrm>
              <a:off x="259453" y="2088193"/>
              <a:ext cx="8680275" cy="17944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7614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MAT06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Union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Avenue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Middle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98705973"/>
                  </p:ext>
                </p:extLst>
              </p:nvPr>
            </p:nvGraphicFramePr>
            <p:xfrm>
              <a:off x="259453" y="2088193"/>
              <a:ext cx="8680275" cy="17944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MAT06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28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00" t="-222857" r="-614500" b="-1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16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Mathematics - Percentages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409466"/>
                  </p:ext>
                </p:extLst>
              </p:nvPr>
            </p:nvGraphicFramePr>
            <p:xfrm>
              <a:off x="259453" y="2088193"/>
              <a:ext cx="8680275" cy="17944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7614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MAT07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Union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Avenue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Middle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409466"/>
                  </p:ext>
                </p:extLst>
              </p:nvPr>
            </p:nvGraphicFramePr>
            <p:xfrm>
              <a:off x="259453" y="2088193"/>
              <a:ext cx="8680275" cy="17944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MAT07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28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00" t="-222857" r="-614500" b="-1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38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Mathematics - Percentages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48742653"/>
                  </p:ext>
                </p:extLst>
              </p:nvPr>
            </p:nvGraphicFramePr>
            <p:xfrm>
              <a:off x="259453" y="2088193"/>
              <a:ext cx="8680275" cy="17944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7614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MAT08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Union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Avenue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Middle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48742653"/>
                  </p:ext>
                </p:extLst>
              </p:nvPr>
            </p:nvGraphicFramePr>
            <p:xfrm>
              <a:off x="259453" y="2088193"/>
              <a:ext cx="8680275" cy="17944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MAT08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28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00" t="-222857" r="-614500" b="-1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49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Mathematics - Percentages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87004717"/>
                  </p:ext>
                </p:extLst>
              </p:nvPr>
            </p:nvGraphicFramePr>
            <p:xfrm>
              <a:off x="259453" y="2088193"/>
              <a:ext cx="8680275" cy="238882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7614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Algebra I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Union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Avenue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Middle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5400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Irvington HS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1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</a:p>
                        <a:p>
                          <a:pPr algn="ctr"/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84432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87004717"/>
                  </p:ext>
                </p:extLst>
              </p:nvPr>
            </p:nvGraphicFramePr>
            <p:xfrm>
              <a:off x="259453" y="2088193"/>
              <a:ext cx="8680275" cy="238882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Algebra I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28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00" t="-222857" r="-614500" b="-2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3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1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ＭＳ Ｐゴシック" pitchFamily="34" charset="-128"/>
                              <a:cs typeface="Arial" panose="020B0604020202020204" pitchFamily="34" charset="0"/>
                            </a:rPr>
                            <a:t>University Middle</a:t>
                          </a: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943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Irvington HS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53.0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1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</a:p>
                        <a:p>
                          <a:pPr algn="ctr"/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84432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53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Mathematics - Percentages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08043558"/>
                  </p:ext>
                </p:extLst>
              </p:nvPr>
            </p:nvGraphicFramePr>
            <p:xfrm>
              <a:off x="259453" y="2088193"/>
              <a:ext cx="8680275" cy="130411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7614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Geometry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Irvington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HS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08043558"/>
                  </p:ext>
                </p:extLst>
              </p:nvPr>
            </p:nvGraphicFramePr>
            <p:xfrm>
              <a:off x="259453" y="2088193"/>
              <a:ext cx="8680275" cy="130411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Geometry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92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00" t="-266102" r="-614500" b="-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322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453" y="355847"/>
            <a:ext cx="8630215" cy="1054394"/>
          </a:xfrm>
        </p:spPr>
        <p:txBody>
          <a:bodyPr/>
          <a:lstStyle/>
          <a:p>
            <a:r>
              <a:rPr lang="en-US" sz="20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2019 Spring NJSLA School- &amp; Grade-Level Outcomes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Mathematics - Percentages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24406030"/>
                  </p:ext>
                </p:extLst>
              </p:nvPr>
            </p:nvGraphicFramePr>
            <p:xfrm>
              <a:off x="259453" y="2088193"/>
              <a:ext cx="8680275" cy="130411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7614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Algebra II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923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75000"/>
                            <a:buFont typeface="Wingdings" pitchFamily="2" charset="2"/>
                            <a:defRPr sz="28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80000"/>
                            <a:buFont typeface="Wingdings" pitchFamily="2" charset="2"/>
                            <a:defRPr sz="24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SzPct val="65000"/>
                            <a:buFont typeface="Wingdings" pitchFamily="2" charset="2"/>
                            <a:defRPr sz="2000"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bg2"/>
                            </a:buClr>
                            <a:buFont typeface="Wingdings" pitchFamily="2" charset="2"/>
                            <a:defRPr>
                              <a:solidFill>
                                <a:schemeClr val="tx1"/>
                              </a:solidFill>
                              <a:latin typeface="Arial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Irvington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en-US" sz="1100" b="1" i="0" u="none" strike="noStrike" kern="1200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ＭＳ Ｐゴシック" pitchFamily="34" charset="-128"/>
                                    <a:cs typeface="Arial" panose="020B0604020202020204" pitchFamily="34" charset="0"/>
                                  </a:rPr>
                                  <m:t>HS</m:t>
                                </m:r>
                              </m:oMath>
                            </m:oMathPara>
                          </a14:m>
                          <a:endParaRPr kumimoji="0" lang="en-US" altLang="en-US" sz="110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ＭＳ Ｐゴシック" pitchFamily="34" charset="-128"/>
                            <a:cs typeface="Arial" panose="020B0604020202020204" pitchFamily="34" charset="0"/>
                          </a:endParaRPr>
                        </a:p>
                      </a:txBody>
                      <a:tcPr marT="45725" marB="45725" anchor="ctr" horzOverflow="overflow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24406030"/>
                  </p:ext>
                </p:extLst>
              </p:nvPr>
            </p:nvGraphicFramePr>
            <p:xfrm>
              <a:off x="259453" y="2088193"/>
              <a:ext cx="8680275" cy="130411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02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4334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chemeClr val="bg1"/>
                              </a:solidFill>
                            </a:rPr>
                            <a:t>Algebra II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Not Yet</a:t>
                          </a:r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Meeting Expectations (Level 1)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Partially Meeting 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(Level 2)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Approaching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3)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Meeting Expectations</a:t>
                          </a:r>
                        </a:p>
                        <a:p>
                          <a:pPr algn="ctr"/>
                          <a:r>
                            <a:rPr lang="en-US" sz="1400" b="1" baseline="0" dirty="0">
                              <a:solidFill>
                                <a:schemeClr val="bg1"/>
                              </a:solidFill>
                            </a:rPr>
                            <a:t> (Level 4)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Exceeding Expectations</a:t>
                          </a:r>
                        </a:p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 (Level 5)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% of students at Level 4 and 5</a:t>
                          </a:r>
                        </a:p>
                      </a:txBody>
                      <a:tcPr marL="131024" marR="131024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92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 horzOverflow="overflow">
                        <a:blipFill>
                          <a:blip r:embed="rId3"/>
                          <a:stretch>
                            <a:fillRect l="-500" t="-266102" r="-614500" b="-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71.0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</a:t>
                          </a:r>
                          <a:endParaRPr lang="en-US" sz="11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31024" marR="131024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28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9994" y="455654"/>
            <a:ext cx="7404685" cy="826513"/>
          </a:xfrm>
        </p:spPr>
        <p:txBody>
          <a:bodyPr/>
          <a:lstStyle/>
          <a:p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Berkeley Terrace School’s </a:t>
            </a:r>
            <a: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 2019 Administration</a:t>
            </a:r>
            <a:b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English Language Arts to </a:t>
            </a:r>
            <a:r>
              <a:rPr lang="en-US" sz="2000" b="1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Irvington School District’s  </a:t>
            </a:r>
            <a:r>
              <a:rPr lang="en-US" sz="2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Percentages in 2019</a:t>
            </a:r>
            <a:endParaRPr lang="en-US" sz="20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748077"/>
              </p:ext>
            </p:extLst>
          </p:nvPr>
        </p:nvGraphicFramePr>
        <p:xfrm>
          <a:off x="154746" y="1768843"/>
          <a:ext cx="8764171" cy="2002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364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6724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0.0</a:t>
                      </a:r>
                    </a:p>
                    <a:p>
                      <a:pPr algn="ctr"/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746" y="4126873"/>
            <a:ext cx="6339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9994" y="455654"/>
            <a:ext cx="7404685" cy="826513"/>
          </a:xfrm>
        </p:spPr>
        <p:txBody>
          <a:bodyPr/>
          <a:lstStyle/>
          <a:p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Chancellor Avenue School’s </a:t>
            </a:r>
            <a: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 2019 Administration</a:t>
            </a:r>
            <a:b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English Language Arts to </a:t>
            </a:r>
            <a:r>
              <a:rPr lang="en-US" sz="2000" b="1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Irvington School District’s  </a:t>
            </a:r>
            <a:r>
              <a:rPr lang="en-US" sz="2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Percentages in 2019</a:t>
            </a:r>
            <a:endParaRPr lang="en-US" sz="20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753938"/>
              </p:ext>
            </p:extLst>
          </p:nvPr>
        </p:nvGraphicFramePr>
        <p:xfrm>
          <a:off x="154746" y="1768843"/>
          <a:ext cx="8764171" cy="1827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364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6724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746" y="3821667"/>
            <a:ext cx="6339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23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9994" y="455654"/>
            <a:ext cx="7404685" cy="826513"/>
          </a:xfrm>
        </p:spPr>
        <p:txBody>
          <a:bodyPr/>
          <a:lstStyle/>
          <a:p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Florence Avenue School’s </a:t>
            </a:r>
            <a: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 2019 Administration</a:t>
            </a:r>
            <a:b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English Language Arts to </a:t>
            </a:r>
            <a:r>
              <a:rPr lang="en-US" sz="2000" b="1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Irvington School District’s  </a:t>
            </a:r>
            <a:r>
              <a:rPr lang="en-US" sz="2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Percentages in 2019</a:t>
            </a:r>
            <a:endParaRPr lang="en-US" sz="20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288491"/>
              </p:ext>
            </p:extLst>
          </p:nvPr>
        </p:nvGraphicFramePr>
        <p:xfrm>
          <a:off x="154746" y="1768843"/>
          <a:ext cx="8764171" cy="1827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364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6724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5838" y="4159289"/>
            <a:ext cx="6339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8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cap="none" dirty="0" smtClean="0">
                <a:solidFill>
                  <a:prstClr val="white"/>
                </a:solidFill>
              </a:rPr>
              <a:t>Comparison of </a:t>
            </a:r>
            <a:r>
              <a:rPr lang="en-US" sz="2000" cap="none" dirty="0">
                <a:solidFill>
                  <a:srgbClr val="FFFF00"/>
                </a:solidFill>
              </a:rPr>
              <a:t>Irvington School District’s </a:t>
            </a:r>
            <a:r>
              <a:rPr lang="en-US" sz="2000" cap="none" dirty="0" smtClean="0">
                <a:solidFill>
                  <a:prstClr val="white"/>
                </a:solidFill>
              </a:rPr>
              <a:t>Spring 2017, </a:t>
            </a:r>
            <a:r>
              <a:rPr lang="en-US" sz="2000" cap="none" dirty="0">
                <a:solidFill>
                  <a:prstClr val="white"/>
                </a:solidFill>
              </a:rPr>
              <a:t/>
            </a:r>
            <a:br>
              <a:rPr lang="en-US" sz="2000" cap="none" dirty="0">
                <a:solidFill>
                  <a:prstClr val="white"/>
                </a:solidFill>
              </a:rPr>
            </a:br>
            <a:r>
              <a:rPr lang="en-US" sz="2000" cap="none" dirty="0">
                <a:solidFill>
                  <a:prstClr val="white"/>
                </a:solidFill>
              </a:rPr>
              <a:t>Spring 2018 &amp; Spring 2019 NJSLA Administrations</a:t>
            </a:r>
            <a:br>
              <a:rPr lang="en-US" sz="2000" cap="none" dirty="0">
                <a:solidFill>
                  <a:prstClr val="white"/>
                </a:solidFill>
              </a:rPr>
            </a:br>
            <a:r>
              <a:rPr lang="en-US" sz="2000" b="1" cap="none" dirty="0">
                <a:solidFill>
                  <a:prstClr val="white"/>
                </a:solidFill>
              </a:rPr>
              <a:t>Mathematics - Percentages</a:t>
            </a:r>
            <a:endParaRPr lang="en-US" sz="2000" b="1" cap="none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086054"/>
              </p:ext>
            </p:extLst>
          </p:nvPr>
        </p:nvGraphicFramePr>
        <p:xfrm>
          <a:off x="117792" y="1621728"/>
          <a:ext cx="8810690" cy="4534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364039972"/>
                    </a:ext>
                  </a:extLst>
                </a:gridCol>
                <a:gridCol w="493415">
                  <a:extLst>
                    <a:ext uri="{9D8B030D-6E8A-4147-A177-3AD203B41FA5}">
                      <a16:colId xmlns:a16="http://schemas.microsoft.com/office/drawing/2014/main" val="2873119647"/>
                    </a:ext>
                  </a:extLst>
                </a:gridCol>
              </a:tblGrid>
              <a:tr h="754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Grade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1 2017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1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1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2 2017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2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2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3 2017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3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3 2019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4 2017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4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4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5 2017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5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5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effectLst/>
                        </a:rPr>
                        <a:t>Change in Level 1 and 2 2017 to 2019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effectLst/>
                        </a:rPr>
                        <a:t>Change in Level 4 and 5 2017 to 2019**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4900"/>
                  </a:ext>
                </a:extLst>
              </a:tr>
              <a:tr h="419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3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28.2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30.1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29.3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-10.1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+7.8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4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19.7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24.6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32.6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27.5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31.4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15.7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20.3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-6.9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+10.1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9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5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41.4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+5.0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6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29.1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40.2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36.1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12.2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+3.8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7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20.4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40.1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27.1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11.6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+4.5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+0.4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8*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688" marR="48688" marT="24344" marB="2434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46.6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54.2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31.6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17.4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10.5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+13.8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-4.4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ALG I***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688" marR="48688" marT="24344" marB="2434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30.9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34.2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47.6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20.8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+5.5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-2.7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GEO***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688" marR="48688" marT="24344" marB="2434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31.3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56.0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14.5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-0.4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5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ALG II***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688" marR="48688" marT="24344" marB="2434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64.5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71.4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25.4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22.2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2.4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+4.6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-0.6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C9F4436-F7F8-42A9-8D3A-2C7B4CC7DDC5}"/>
              </a:ext>
            </a:extLst>
          </p:cNvPr>
          <p:cNvSpPr txBox="1"/>
          <p:nvPr/>
        </p:nvSpPr>
        <p:spPr>
          <a:xfrm>
            <a:off x="117792" y="6119336"/>
            <a:ext cx="90262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*Approximately 30,000 New Jersey students in grade 8 participated in the Algebra I assessment. Thus, Math 8 outcomes are not representative of grade 8 performance as a whole. **Level 4 and Level 5 is an indication a student is on pace to be college and career ready.</a:t>
            </a:r>
          </a:p>
          <a:p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>
                <a:solidFill>
                  <a:srgbClr val="C00000"/>
                </a:solidFill>
              </a:rPr>
              <a:t>*** NJSLA 2018-2019 assessments were optional for 11</a:t>
            </a:r>
            <a:r>
              <a:rPr lang="en-US" sz="1050" baseline="30000" dirty="0">
                <a:solidFill>
                  <a:srgbClr val="C00000"/>
                </a:solidFill>
              </a:rPr>
              <a:t>th</a:t>
            </a:r>
            <a:r>
              <a:rPr lang="en-US" sz="1050" dirty="0">
                <a:solidFill>
                  <a:srgbClr val="C00000"/>
                </a:solidFill>
              </a:rPr>
              <a:t> Grade students. However, District </a:t>
            </a:r>
            <a:r>
              <a:rPr lang="en-US" sz="1050" dirty="0" smtClean="0">
                <a:solidFill>
                  <a:srgbClr val="C00000"/>
                </a:solidFill>
              </a:rPr>
              <a:t>percentages </a:t>
            </a:r>
            <a:r>
              <a:rPr lang="en-US" sz="1050" dirty="0">
                <a:solidFill>
                  <a:srgbClr val="C00000"/>
                </a:solidFill>
              </a:rPr>
              <a:t>include Grade 11 </a:t>
            </a:r>
            <a:r>
              <a:rPr lang="en-US" sz="1050" dirty="0" smtClean="0">
                <a:solidFill>
                  <a:srgbClr val="C00000"/>
                </a:solidFill>
              </a:rPr>
              <a:t>results</a:t>
            </a:r>
            <a:endParaRPr lang="en-US" sz="105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Percentages </a:t>
            </a: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may not total 100 due to rounding. ALG 1 Is Algebra 1; GEO is Geometry; ALG II is Algebra 2.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45626" y="6425243"/>
            <a:ext cx="433267" cy="274320"/>
          </a:xfrm>
        </p:spPr>
        <p:txBody>
          <a:bodyPr/>
          <a:lstStyle/>
          <a:p>
            <a:fld id="{356A72F1-C897-1647-9CE8-BFFB1941801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231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9994" y="455654"/>
            <a:ext cx="7404685" cy="826513"/>
          </a:xfrm>
        </p:spPr>
        <p:txBody>
          <a:bodyPr/>
          <a:lstStyle/>
          <a:p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Grove Street School’s </a:t>
            </a:r>
            <a: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 2019 Administration</a:t>
            </a:r>
            <a:b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English Language Arts to </a:t>
            </a:r>
            <a:r>
              <a:rPr lang="en-US" sz="2000" b="1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Irvington School District’s  </a:t>
            </a:r>
            <a:r>
              <a:rPr lang="en-US" sz="2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Percentages in 2019</a:t>
            </a:r>
            <a:endParaRPr lang="en-US" sz="20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824838"/>
              </p:ext>
            </p:extLst>
          </p:nvPr>
        </p:nvGraphicFramePr>
        <p:xfrm>
          <a:off x="154746" y="1768843"/>
          <a:ext cx="8764171" cy="1827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364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6724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746" y="4118801"/>
            <a:ext cx="6339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587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9994" y="455654"/>
            <a:ext cx="7404685" cy="826513"/>
          </a:xfrm>
        </p:spPr>
        <p:txBody>
          <a:bodyPr/>
          <a:lstStyle/>
          <a:p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Madison Avenue School’s </a:t>
            </a:r>
            <a: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 2019 Administration</a:t>
            </a:r>
            <a:b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English Language Arts to </a:t>
            </a:r>
            <a:r>
              <a:rPr lang="en-US" sz="2000" b="1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Irvington School District’s  </a:t>
            </a:r>
            <a:r>
              <a:rPr lang="en-US" sz="2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Percentages in 2019</a:t>
            </a:r>
            <a:endParaRPr lang="en-US" sz="20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083744"/>
              </p:ext>
            </p:extLst>
          </p:nvPr>
        </p:nvGraphicFramePr>
        <p:xfrm>
          <a:off x="154746" y="1768843"/>
          <a:ext cx="8764171" cy="1827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364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6724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979" y="4082943"/>
            <a:ext cx="6339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977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9994" y="455654"/>
            <a:ext cx="7404685" cy="826513"/>
          </a:xfrm>
        </p:spPr>
        <p:txBody>
          <a:bodyPr/>
          <a:lstStyle/>
          <a:p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Mt. Vernon Avenue School’s </a:t>
            </a:r>
            <a: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 2019 Administration</a:t>
            </a:r>
            <a:b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English Language Arts to </a:t>
            </a:r>
            <a:r>
              <a:rPr lang="en-US" sz="2000" b="1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Irvington School District’s  </a:t>
            </a:r>
            <a:r>
              <a:rPr lang="en-US" sz="2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Percentages in 2019</a:t>
            </a:r>
            <a:endParaRPr lang="en-US" sz="20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809021"/>
              </p:ext>
            </p:extLst>
          </p:nvPr>
        </p:nvGraphicFramePr>
        <p:xfrm>
          <a:off x="154746" y="1768843"/>
          <a:ext cx="8764171" cy="1827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364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6724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746" y="3952472"/>
            <a:ext cx="6339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179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9994" y="455654"/>
            <a:ext cx="7404685" cy="826513"/>
          </a:xfrm>
        </p:spPr>
        <p:txBody>
          <a:bodyPr/>
          <a:lstStyle/>
          <a:p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Thurgood Marshall School’s </a:t>
            </a:r>
            <a: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 2019 Administration</a:t>
            </a:r>
            <a:b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English Language Arts to </a:t>
            </a:r>
            <a:r>
              <a:rPr lang="en-US" sz="2000" b="1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Irvington School District’s  </a:t>
            </a:r>
            <a:r>
              <a:rPr lang="en-US" sz="2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Percentages in 2019</a:t>
            </a:r>
            <a:endParaRPr lang="en-US" sz="20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061823"/>
              </p:ext>
            </p:extLst>
          </p:nvPr>
        </p:nvGraphicFramePr>
        <p:xfrm>
          <a:off x="154746" y="1768843"/>
          <a:ext cx="8764171" cy="1827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364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6724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544" y="4083277"/>
            <a:ext cx="39755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461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9994" y="455654"/>
            <a:ext cx="7404685" cy="826513"/>
          </a:xfrm>
        </p:spPr>
        <p:txBody>
          <a:bodyPr/>
          <a:lstStyle/>
          <a:p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Elementary School’s </a:t>
            </a:r>
            <a: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 2019 Administration</a:t>
            </a:r>
            <a:b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English Language Arts to </a:t>
            </a:r>
            <a:r>
              <a:rPr lang="en-US" sz="2000" b="1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Irvington School District’s  </a:t>
            </a:r>
            <a:r>
              <a:rPr lang="en-US" sz="2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Percentages in 2019</a:t>
            </a:r>
            <a:endParaRPr lang="en-US" sz="20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322402"/>
              </p:ext>
            </p:extLst>
          </p:nvPr>
        </p:nvGraphicFramePr>
        <p:xfrm>
          <a:off x="53475" y="1768843"/>
          <a:ext cx="8764171" cy="2002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364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6724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1.0</a:t>
                      </a:r>
                    </a:p>
                    <a:p>
                      <a:pPr algn="ctr"/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8262" y="4257678"/>
            <a:ext cx="6339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53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9994" y="455654"/>
            <a:ext cx="7404685" cy="826513"/>
          </a:xfrm>
        </p:spPr>
        <p:txBody>
          <a:bodyPr/>
          <a:lstStyle/>
          <a:p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Union Avenue Middle School’s </a:t>
            </a:r>
            <a: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 2019 Administration</a:t>
            </a:r>
            <a:b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English Language Arts to </a:t>
            </a:r>
            <a:r>
              <a:rPr lang="en-US" sz="2000" b="1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Irvington School District’s  </a:t>
            </a:r>
            <a:r>
              <a:rPr lang="en-US" sz="2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Percentages in 2019</a:t>
            </a:r>
            <a:endParaRPr lang="en-US" sz="20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268252"/>
              </p:ext>
            </p:extLst>
          </p:nvPr>
        </p:nvGraphicFramePr>
        <p:xfrm>
          <a:off x="53475" y="1768843"/>
          <a:ext cx="8764171" cy="1827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364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6724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475" y="4083277"/>
            <a:ext cx="6339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001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9994" y="455654"/>
            <a:ext cx="7404685" cy="826513"/>
          </a:xfrm>
        </p:spPr>
        <p:txBody>
          <a:bodyPr/>
          <a:lstStyle/>
          <a:p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Middle School’s </a:t>
            </a:r>
            <a: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 2019 Administration</a:t>
            </a:r>
            <a:b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English Language Arts to </a:t>
            </a:r>
            <a:r>
              <a:rPr lang="en-US" sz="2000" b="1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Irvington School District’s  </a:t>
            </a:r>
            <a:r>
              <a:rPr lang="en-US" sz="2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Percentages in 2019</a:t>
            </a:r>
            <a:endParaRPr lang="en-US" sz="20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163833"/>
              </p:ext>
            </p:extLst>
          </p:nvPr>
        </p:nvGraphicFramePr>
        <p:xfrm>
          <a:off x="53475" y="1768843"/>
          <a:ext cx="8764171" cy="1827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364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6724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475" y="3952472"/>
            <a:ext cx="6339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044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9995" y="486461"/>
            <a:ext cx="7404685" cy="826513"/>
          </a:xfrm>
        </p:spPr>
        <p:txBody>
          <a:bodyPr/>
          <a:lstStyle/>
          <a:p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Irvington High School’s </a:t>
            </a:r>
            <a: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 2019 Administration</a:t>
            </a:r>
            <a:br>
              <a:rPr lang="en-US" sz="2000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cap="none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English Language Arts to </a:t>
            </a:r>
            <a:r>
              <a:rPr lang="en-US" sz="2000" b="1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Irvington School District’s  </a:t>
            </a:r>
            <a:r>
              <a:rPr lang="en-US" sz="2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Percentages in 2019</a:t>
            </a:r>
            <a:endParaRPr lang="en-US" sz="20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362094"/>
              </p:ext>
            </p:extLst>
          </p:nvPr>
        </p:nvGraphicFramePr>
        <p:xfrm>
          <a:off x="154746" y="1768843"/>
          <a:ext cx="8764171" cy="1437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1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364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672404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709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979" y="3643868"/>
            <a:ext cx="85295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C00000"/>
                </a:solidFill>
              </a:rPr>
              <a:t>* NJSLA 2018-2019 assessments were optional for 11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students. However, District </a:t>
            </a:r>
            <a:r>
              <a:rPr lang="en-US" sz="1100" dirty="0" smtClean="0">
                <a:solidFill>
                  <a:srgbClr val="C00000"/>
                </a:solidFill>
              </a:rPr>
              <a:t>percentages </a:t>
            </a:r>
            <a:r>
              <a:rPr lang="en-US" sz="1100" dirty="0">
                <a:solidFill>
                  <a:srgbClr val="C00000"/>
                </a:solidFill>
              </a:rPr>
              <a:t>include Grade 11 </a:t>
            </a:r>
            <a:r>
              <a:rPr lang="en-US" sz="1100" dirty="0" smtClean="0">
                <a:solidFill>
                  <a:srgbClr val="C00000"/>
                </a:solidFill>
              </a:rPr>
              <a:t>results for students with valid scale scores in ELA 9 &amp; ELA 10</a:t>
            </a:r>
            <a:endParaRPr lang="en-US" sz="1100" dirty="0">
              <a:solidFill>
                <a:srgbClr val="C00000"/>
              </a:solidFill>
            </a:endParaRPr>
          </a:p>
          <a:p>
            <a:r>
              <a:rPr lang="en-US" sz="1100" dirty="0" smtClean="0">
                <a:solidFill>
                  <a:srgbClr val="C00000"/>
                </a:solidFill>
              </a:rPr>
              <a:t> </a:t>
            </a:r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628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</a:rPr>
              <a:t>Berkeley Terrace School’s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>
                <a:solidFill>
                  <a:prstClr val="white"/>
                </a:solidFill>
              </a:rPr>
              <a:t>Spring 2019 Administration</a:t>
            </a:r>
            <a:r>
              <a:rPr lang="en-US" sz="2000" b="1" cap="none" dirty="0">
                <a:solidFill>
                  <a:prstClr val="white"/>
                </a:solidFill>
              </a:rPr>
              <a:t/>
            </a:r>
            <a:br>
              <a:rPr lang="en-US" sz="2000" b="1" cap="none" dirty="0">
                <a:solidFill>
                  <a:prstClr val="white"/>
                </a:solidFill>
              </a:rPr>
            </a:br>
            <a:r>
              <a:rPr lang="en-US" sz="2000" b="1" cap="none" dirty="0">
                <a:solidFill>
                  <a:prstClr val="white"/>
                </a:solidFill>
              </a:rPr>
              <a:t>Mathematics to </a:t>
            </a:r>
            <a:r>
              <a:rPr lang="en-US" sz="2000" b="1" cap="none" dirty="0" smtClean="0">
                <a:solidFill>
                  <a:srgbClr val="FFFF00"/>
                </a:solidFill>
              </a:rPr>
              <a:t>Irvington School District’s </a:t>
            </a:r>
            <a:r>
              <a:rPr lang="en-US" sz="2000" b="1" cap="none" dirty="0">
                <a:solidFill>
                  <a:srgbClr val="FFFF00"/>
                </a:solidFill>
              </a:rPr>
              <a:t/>
            </a:r>
            <a:br>
              <a:rPr lang="en-US" sz="2000" b="1" cap="none" dirty="0">
                <a:solidFill>
                  <a:srgbClr val="FFFF00"/>
                </a:solidFill>
              </a:rPr>
            </a:br>
            <a:r>
              <a:rPr lang="en-US" sz="2000" b="1" cap="none" dirty="0"/>
              <a:t>Percentages for 2019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556534"/>
              </p:ext>
            </p:extLst>
          </p:nvPr>
        </p:nvGraphicFramePr>
        <p:xfrm>
          <a:off x="262467" y="1798821"/>
          <a:ext cx="8698654" cy="1629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12281478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18.0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29.0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28.0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25.0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20.0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48.0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27.0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12.0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467" y="3783016"/>
            <a:ext cx="4040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183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</a:rPr>
              <a:t>Chancellor Avenue School’s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>
                <a:solidFill>
                  <a:prstClr val="white"/>
                </a:solidFill>
              </a:rPr>
              <a:t>Spring 2019 Administration</a:t>
            </a:r>
            <a:r>
              <a:rPr lang="en-US" sz="2000" b="1" cap="none" dirty="0">
                <a:solidFill>
                  <a:prstClr val="white"/>
                </a:solidFill>
              </a:rPr>
              <a:t/>
            </a:r>
            <a:br>
              <a:rPr lang="en-US" sz="2000" b="1" cap="none" dirty="0">
                <a:solidFill>
                  <a:prstClr val="white"/>
                </a:solidFill>
              </a:rPr>
            </a:br>
            <a:r>
              <a:rPr lang="en-US" sz="2000" b="1" cap="none" dirty="0">
                <a:solidFill>
                  <a:prstClr val="white"/>
                </a:solidFill>
              </a:rPr>
              <a:t>Mathematics to </a:t>
            </a:r>
            <a:r>
              <a:rPr lang="en-US" sz="2000" b="1" cap="none" dirty="0" smtClean="0">
                <a:solidFill>
                  <a:srgbClr val="FFFF00"/>
                </a:solidFill>
              </a:rPr>
              <a:t>Irvington School District’s </a:t>
            </a:r>
            <a:r>
              <a:rPr lang="en-US" sz="2000" b="1" cap="none" dirty="0">
                <a:solidFill>
                  <a:srgbClr val="FFFF00"/>
                </a:solidFill>
              </a:rPr>
              <a:t/>
            </a:r>
            <a:br>
              <a:rPr lang="en-US" sz="2000" b="1" cap="none" dirty="0">
                <a:solidFill>
                  <a:srgbClr val="FFFF00"/>
                </a:solidFill>
              </a:rPr>
            </a:br>
            <a:r>
              <a:rPr lang="en-US" sz="2000" b="1" cap="none" dirty="0"/>
              <a:t>Percentages for 2019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615638"/>
              </p:ext>
            </p:extLst>
          </p:nvPr>
        </p:nvGraphicFramePr>
        <p:xfrm>
          <a:off x="262467" y="1798821"/>
          <a:ext cx="8698654" cy="1629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12281478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18.0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29.0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28.0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25.0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20.0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27.0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12.0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467" y="4122085"/>
            <a:ext cx="38792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2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cap="none" dirty="0"/>
              <a:t>Comparison of </a:t>
            </a:r>
            <a:r>
              <a:rPr lang="en-US" sz="2000" cap="none" dirty="0">
                <a:solidFill>
                  <a:srgbClr val="FFFF00"/>
                </a:solidFill>
              </a:rPr>
              <a:t>Irvington School District’s </a:t>
            </a:r>
            <a:r>
              <a:rPr lang="en-US" sz="2000" cap="non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000" cap="non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cap="none" dirty="0"/>
              <a:t>2017 to 2019 Spring NJSLA Administrations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English Language Arts – Percentage Changes</a:t>
            </a: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424692"/>
              </p:ext>
            </p:extLst>
          </p:nvPr>
        </p:nvGraphicFramePr>
        <p:xfrm>
          <a:off x="226423" y="1672287"/>
          <a:ext cx="8654146" cy="4107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1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1432">
                  <a:extLst>
                    <a:ext uri="{9D8B030D-6E8A-4147-A177-3AD203B41FA5}">
                      <a16:colId xmlns:a16="http://schemas.microsoft.com/office/drawing/2014/main" val="972366700"/>
                    </a:ext>
                  </a:extLst>
                </a:gridCol>
                <a:gridCol w="681432">
                  <a:extLst>
                    <a:ext uri="{9D8B030D-6E8A-4147-A177-3AD203B41FA5}">
                      <a16:colId xmlns:a16="http://schemas.microsoft.com/office/drawing/2014/main" val="1581615188"/>
                    </a:ext>
                  </a:extLst>
                </a:gridCol>
                <a:gridCol w="681432">
                  <a:extLst>
                    <a:ext uri="{9D8B030D-6E8A-4147-A177-3AD203B41FA5}">
                      <a16:colId xmlns:a16="http://schemas.microsoft.com/office/drawing/2014/main" val="1613050618"/>
                    </a:ext>
                  </a:extLst>
                </a:gridCol>
                <a:gridCol w="681432">
                  <a:extLst>
                    <a:ext uri="{9D8B030D-6E8A-4147-A177-3AD203B41FA5}">
                      <a16:colId xmlns:a16="http://schemas.microsoft.com/office/drawing/2014/main" val="3318471596"/>
                    </a:ext>
                  </a:extLst>
                </a:gridCol>
                <a:gridCol w="681432">
                  <a:extLst>
                    <a:ext uri="{9D8B030D-6E8A-4147-A177-3AD203B41FA5}">
                      <a16:colId xmlns:a16="http://schemas.microsoft.com/office/drawing/2014/main" val="3246941817"/>
                    </a:ext>
                  </a:extLst>
                </a:gridCol>
                <a:gridCol w="681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1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96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Grade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1 &amp;</a:t>
                      </a:r>
                      <a:r>
                        <a:rPr lang="en-US" sz="1100" dirty="0"/>
                        <a:t> 2</a:t>
                      </a:r>
                    </a:p>
                    <a:p>
                      <a:pPr algn="ctr"/>
                      <a:r>
                        <a:rPr lang="en-US" sz="1100" dirty="0"/>
                        <a:t> District</a:t>
                      </a:r>
                    </a:p>
                    <a:p>
                      <a:pPr algn="ctr"/>
                      <a:r>
                        <a:rPr lang="en-US" sz="1100" dirty="0"/>
                        <a:t>Trend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1 &amp;</a:t>
                      </a:r>
                      <a:r>
                        <a:rPr lang="en-US" sz="1100" dirty="0"/>
                        <a:t> 2</a:t>
                      </a:r>
                    </a:p>
                    <a:p>
                      <a:pPr algn="ctr"/>
                      <a:r>
                        <a:rPr lang="en-US" sz="1100" dirty="0"/>
                        <a:t> District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1 &amp;</a:t>
                      </a:r>
                      <a:r>
                        <a:rPr lang="en-US" sz="1100" dirty="0"/>
                        <a:t> 2</a:t>
                      </a:r>
                    </a:p>
                    <a:p>
                      <a:pPr algn="ctr"/>
                      <a:r>
                        <a:rPr lang="en-US" sz="1100" dirty="0"/>
                        <a:t>State</a:t>
                      </a:r>
                    </a:p>
                    <a:p>
                      <a:pPr algn="ctr"/>
                      <a:r>
                        <a:rPr lang="en-US" sz="1100" dirty="0"/>
                        <a:t>Trend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1 &amp;</a:t>
                      </a:r>
                      <a:r>
                        <a:rPr lang="en-US" sz="1100" dirty="0"/>
                        <a:t> 2</a:t>
                      </a:r>
                    </a:p>
                    <a:p>
                      <a:pPr algn="ctr"/>
                      <a:r>
                        <a:rPr lang="en-US" sz="1100" dirty="0"/>
                        <a:t>State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 3</a:t>
                      </a:r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District</a:t>
                      </a:r>
                    </a:p>
                    <a:p>
                      <a:pPr algn="ctr"/>
                      <a:r>
                        <a:rPr lang="en-US" sz="1100" dirty="0"/>
                        <a:t>Trend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 3</a:t>
                      </a:r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District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 3</a:t>
                      </a:r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State</a:t>
                      </a:r>
                    </a:p>
                    <a:p>
                      <a:pPr algn="ctr"/>
                      <a:r>
                        <a:rPr lang="en-US" sz="1100" dirty="0"/>
                        <a:t>Trend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 3</a:t>
                      </a:r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State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4 &amp; </a:t>
                      </a:r>
                      <a:r>
                        <a:rPr lang="en-US" sz="1100" dirty="0"/>
                        <a:t>5</a:t>
                      </a:r>
                    </a:p>
                    <a:p>
                      <a:pPr algn="ctr"/>
                      <a:r>
                        <a:rPr lang="en-US" sz="1100" dirty="0"/>
                        <a:t>District Trend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4 &amp; </a:t>
                      </a:r>
                      <a:r>
                        <a:rPr lang="en-US" sz="1100" dirty="0"/>
                        <a:t>5</a:t>
                      </a:r>
                    </a:p>
                    <a:p>
                      <a:pPr algn="ctr"/>
                      <a:r>
                        <a:rPr lang="en-US" sz="1100" dirty="0"/>
                        <a:t>District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4 &amp; </a:t>
                      </a:r>
                      <a:r>
                        <a:rPr lang="en-US" sz="1100" dirty="0"/>
                        <a:t>5</a:t>
                      </a:r>
                    </a:p>
                    <a:p>
                      <a:pPr algn="ctr"/>
                      <a:r>
                        <a:rPr lang="en-US" sz="1100" dirty="0"/>
                        <a:t>State</a:t>
                      </a:r>
                    </a:p>
                    <a:p>
                      <a:pPr algn="ctr"/>
                      <a:r>
                        <a:rPr lang="en-US" sz="1100" dirty="0"/>
                        <a:t>Trend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4 &amp; </a:t>
                      </a:r>
                      <a:r>
                        <a:rPr lang="en-US" sz="1100" dirty="0"/>
                        <a:t>5</a:t>
                      </a:r>
                    </a:p>
                    <a:p>
                      <a:pPr algn="ctr"/>
                      <a:r>
                        <a:rPr lang="en-US" sz="1100" dirty="0"/>
                        <a:t>State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404708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3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2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+mn-lt"/>
                          <a:cs typeface="Calibri" panose="020F0502020204030204" pitchFamily="34" charset="0"/>
                        </a:rPr>
                        <a:t>3.9%</a:t>
                      </a:r>
                      <a:endParaRPr lang="en-US" sz="11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+mn-cs"/>
                        </a:rPr>
                        <a:t>+</a:t>
                      </a:r>
                      <a:endParaRPr lang="en-US" sz="2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1.3%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2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2.5%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−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1.1%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0.4%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−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0.1%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2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+mn-lt"/>
                          <a:cs typeface="Calibri" panose="020F0502020204030204" pitchFamily="34" charset="0"/>
                        </a:rPr>
                        <a:t>4.6%</a:t>
                      </a:r>
                      <a:endParaRPr lang="en-US" sz="11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+mn-cs"/>
                        </a:rPr>
                        <a:t>+</a:t>
                      </a:r>
                      <a:endParaRPr lang="en-US" sz="2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0.7%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2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1.8%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−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2.3%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6.5%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+</a:t>
                      </a:r>
                      <a:endParaRPr lang="en-US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2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1.2%</a:t>
                      </a:r>
                      <a:endParaRPr lang="en-US" sz="11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+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0.9%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2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5.9%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0.1%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3.9%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−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1.1%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2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0.8%</a:t>
                      </a:r>
                      <a:endParaRPr lang="en-US" sz="11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−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1.1%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2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4.3%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−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5.0%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+</a:t>
                      </a:r>
                      <a:endParaRPr lang="en-US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2.8%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7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2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3.0%</a:t>
                      </a:r>
                      <a:endParaRPr lang="en-US" sz="11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−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1.0%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2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2.2%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−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2.7%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5.1%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+</a:t>
                      </a:r>
                      <a:endParaRPr lang="en-US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3.6%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2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0.7%</a:t>
                      </a:r>
                      <a:endParaRPr lang="en-US" sz="11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−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1.2%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2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5.3%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−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2.6%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4.9%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+</a:t>
                      </a:r>
                      <a:endParaRPr lang="en-US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3.7%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2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1.4%</a:t>
                      </a:r>
                      <a:endParaRPr lang="en-US" sz="11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−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2.5%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2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1.1%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−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1.8%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0.7%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+</a:t>
                      </a:r>
                      <a:endParaRPr lang="en-US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4.4%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10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2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3.0%</a:t>
                      </a:r>
                      <a:endParaRPr lang="en-US" sz="11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−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8.9%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2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8.5%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−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3.6%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5.5%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+</a:t>
                      </a:r>
                      <a:endParaRPr lang="en-US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12.5%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226423" y="6029605"/>
            <a:ext cx="80602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    </a:t>
            </a:r>
            <a:r>
              <a:rPr lang="en-US" sz="1100" dirty="0">
                <a:solidFill>
                  <a:srgbClr val="C00000"/>
                </a:solidFill>
              </a:rPr>
              <a:t>* NJSLA 2018-2019 assessments were optional for 11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students . State Percentages do not include results for Grade 11. However, </a:t>
            </a:r>
            <a:r>
              <a:rPr lang="en-US" sz="11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1100" dirty="0">
                <a:solidFill>
                  <a:srgbClr val="C00000"/>
                </a:solidFill>
              </a:rPr>
              <a:t> </a:t>
            </a:r>
            <a:r>
              <a:rPr lang="en-US" sz="1100" dirty="0" smtClean="0">
                <a:solidFill>
                  <a:srgbClr val="C00000"/>
                </a:solidFill>
              </a:rPr>
              <a:t>     District percentages </a:t>
            </a:r>
            <a:r>
              <a:rPr lang="en-US" sz="1100" dirty="0">
                <a:solidFill>
                  <a:srgbClr val="C00000"/>
                </a:solidFill>
              </a:rPr>
              <a:t>include Grade 11 results</a:t>
            </a: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rgbClr val="C00000"/>
                </a:solidFill>
              </a:rPr>
              <a:t>The </a:t>
            </a:r>
            <a:r>
              <a:rPr lang="en-US" sz="1100" dirty="0">
                <a:solidFill>
                  <a:srgbClr val="C00000"/>
                </a:solidFill>
              </a:rPr>
              <a:t>plus sign (+) indicates an increase of the % change from the previous year where a minus sign (-) shows a decrease of the % change from the previous year.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423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</a:rPr>
              <a:t>Florence Avenue School’s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>
                <a:solidFill>
                  <a:prstClr val="white"/>
                </a:solidFill>
              </a:rPr>
              <a:t>Spring 2019 Administration</a:t>
            </a:r>
            <a:r>
              <a:rPr lang="en-US" sz="2000" b="1" cap="none" dirty="0">
                <a:solidFill>
                  <a:prstClr val="white"/>
                </a:solidFill>
              </a:rPr>
              <a:t/>
            </a:r>
            <a:br>
              <a:rPr lang="en-US" sz="2000" b="1" cap="none" dirty="0">
                <a:solidFill>
                  <a:prstClr val="white"/>
                </a:solidFill>
              </a:rPr>
            </a:br>
            <a:r>
              <a:rPr lang="en-US" sz="2000" b="1" cap="none" dirty="0">
                <a:solidFill>
                  <a:prstClr val="white"/>
                </a:solidFill>
              </a:rPr>
              <a:t>Mathematics to </a:t>
            </a:r>
            <a:r>
              <a:rPr lang="en-US" sz="2000" b="1" cap="none" dirty="0" smtClean="0">
                <a:solidFill>
                  <a:srgbClr val="FFFF00"/>
                </a:solidFill>
              </a:rPr>
              <a:t>Irvington School District’s </a:t>
            </a:r>
            <a:r>
              <a:rPr lang="en-US" sz="2000" b="1" cap="none" dirty="0">
                <a:solidFill>
                  <a:srgbClr val="FFFF00"/>
                </a:solidFill>
              </a:rPr>
              <a:t/>
            </a:r>
            <a:br>
              <a:rPr lang="en-US" sz="2000" b="1" cap="none" dirty="0">
                <a:solidFill>
                  <a:srgbClr val="FFFF00"/>
                </a:solidFill>
              </a:rPr>
            </a:br>
            <a:r>
              <a:rPr lang="en-US" sz="2000" b="1" cap="none" dirty="0"/>
              <a:t>Percentages for 2019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70134"/>
              </p:ext>
            </p:extLst>
          </p:nvPr>
        </p:nvGraphicFramePr>
        <p:xfrm>
          <a:off x="262467" y="1798821"/>
          <a:ext cx="8698654" cy="1629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12281478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18.0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29.0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36.0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28.0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25.0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20.0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26.0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12.0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711" y="4238109"/>
            <a:ext cx="83064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Notes: Percentages may not total 100 due to rounding.</a:t>
            </a:r>
            <a:endParaRPr lang="en-US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81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</a:rPr>
              <a:t>Grove Street School’s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>
                <a:solidFill>
                  <a:prstClr val="white"/>
                </a:solidFill>
              </a:rPr>
              <a:t>Spring 2019 Administration</a:t>
            </a:r>
            <a:r>
              <a:rPr lang="en-US" sz="2000" b="1" cap="none" dirty="0">
                <a:solidFill>
                  <a:prstClr val="white"/>
                </a:solidFill>
              </a:rPr>
              <a:t/>
            </a:r>
            <a:br>
              <a:rPr lang="en-US" sz="2000" b="1" cap="none" dirty="0">
                <a:solidFill>
                  <a:prstClr val="white"/>
                </a:solidFill>
              </a:rPr>
            </a:br>
            <a:r>
              <a:rPr lang="en-US" sz="2000" b="1" cap="none" dirty="0">
                <a:solidFill>
                  <a:prstClr val="white"/>
                </a:solidFill>
              </a:rPr>
              <a:t>Mathematics to </a:t>
            </a:r>
            <a:r>
              <a:rPr lang="en-US" sz="2000" b="1" cap="none" dirty="0" smtClean="0">
                <a:solidFill>
                  <a:srgbClr val="FFFF00"/>
                </a:solidFill>
              </a:rPr>
              <a:t>Irvington School District’s </a:t>
            </a:r>
            <a:r>
              <a:rPr lang="en-US" sz="2000" b="1" cap="none" dirty="0">
                <a:solidFill>
                  <a:srgbClr val="FFFF00"/>
                </a:solidFill>
              </a:rPr>
              <a:t/>
            </a:r>
            <a:br>
              <a:rPr lang="en-US" sz="2000" b="1" cap="none" dirty="0">
                <a:solidFill>
                  <a:srgbClr val="FFFF00"/>
                </a:solidFill>
              </a:rPr>
            </a:br>
            <a:r>
              <a:rPr lang="en-US" sz="2000" b="1" cap="none" dirty="0"/>
              <a:t>Percentages for 2019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930444"/>
              </p:ext>
            </p:extLst>
          </p:nvPr>
        </p:nvGraphicFramePr>
        <p:xfrm>
          <a:off x="262467" y="1798821"/>
          <a:ext cx="8698654" cy="1629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12281478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18.0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29.0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28.0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6.0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25.0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20.0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12.0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711" y="4122085"/>
            <a:ext cx="83064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945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</a:rPr>
              <a:t>Madison Avenue School’s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>
                <a:solidFill>
                  <a:prstClr val="white"/>
                </a:solidFill>
              </a:rPr>
              <a:t>Spring 2019 Administration</a:t>
            </a:r>
            <a:r>
              <a:rPr lang="en-US" sz="2000" b="1" cap="none" dirty="0">
                <a:solidFill>
                  <a:prstClr val="white"/>
                </a:solidFill>
              </a:rPr>
              <a:t/>
            </a:r>
            <a:br>
              <a:rPr lang="en-US" sz="2000" b="1" cap="none" dirty="0">
                <a:solidFill>
                  <a:prstClr val="white"/>
                </a:solidFill>
              </a:rPr>
            </a:br>
            <a:r>
              <a:rPr lang="en-US" sz="2000" b="1" cap="none" dirty="0">
                <a:solidFill>
                  <a:prstClr val="white"/>
                </a:solidFill>
              </a:rPr>
              <a:t>Mathematics to </a:t>
            </a:r>
            <a:r>
              <a:rPr lang="en-US" sz="2000" b="1" cap="none" dirty="0" smtClean="0">
                <a:solidFill>
                  <a:srgbClr val="FFFF00"/>
                </a:solidFill>
              </a:rPr>
              <a:t>Irvington School District’s </a:t>
            </a:r>
            <a:r>
              <a:rPr lang="en-US" sz="2000" b="1" cap="none" dirty="0">
                <a:solidFill>
                  <a:srgbClr val="FFFF00"/>
                </a:solidFill>
              </a:rPr>
              <a:t/>
            </a:r>
            <a:br>
              <a:rPr lang="en-US" sz="2000" b="1" cap="none" dirty="0">
                <a:solidFill>
                  <a:srgbClr val="FFFF00"/>
                </a:solidFill>
              </a:rPr>
            </a:br>
            <a:r>
              <a:rPr lang="en-US" sz="2000" b="1" cap="none" dirty="0"/>
              <a:t>Percentages for 2019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947353"/>
              </p:ext>
            </p:extLst>
          </p:nvPr>
        </p:nvGraphicFramePr>
        <p:xfrm>
          <a:off x="262467" y="1798821"/>
          <a:ext cx="8698654" cy="1629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12281478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18.0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37.0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18.0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29.0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28.0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7.0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27.0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25.0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17.0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27.0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20.0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18.0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12.0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711" y="4122085"/>
            <a:ext cx="83064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391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</a:rPr>
              <a:t>Mt. Vernon Avenue School’s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>
                <a:solidFill>
                  <a:prstClr val="white"/>
                </a:solidFill>
              </a:rPr>
              <a:t>Spring 2019 Administration</a:t>
            </a:r>
            <a:r>
              <a:rPr lang="en-US" sz="2000" b="1" cap="none" dirty="0">
                <a:solidFill>
                  <a:prstClr val="white"/>
                </a:solidFill>
              </a:rPr>
              <a:t/>
            </a:r>
            <a:br>
              <a:rPr lang="en-US" sz="2000" b="1" cap="none" dirty="0">
                <a:solidFill>
                  <a:prstClr val="white"/>
                </a:solidFill>
              </a:rPr>
            </a:br>
            <a:r>
              <a:rPr lang="en-US" sz="2000" b="1" cap="none" dirty="0">
                <a:solidFill>
                  <a:prstClr val="white"/>
                </a:solidFill>
              </a:rPr>
              <a:t>Mathematics to </a:t>
            </a:r>
            <a:r>
              <a:rPr lang="en-US" sz="2000" b="1" cap="none" dirty="0" smtClean="0">
                <a:solidFill>
                  <a:srgbClr val="FFFF00"/>
                </a:solidFill>
              </a:rPr>
              <a:t>Irvington School District’s </a:t>
            </a:r>
            <a:r>
              <a:rPr lang="en-US" sz="2000" b="1" cap="none" dirty="0">
                <a:solidFill>
                  <a:srgbClr val="FFFF00"/>
                </a:solidFill>
              </a:rPr>
              <a:t/>
            </a:r>
            <a:br>
              <a:rPr lang="en-US" sz="2000" b="1" cap="none" dirty="0">
                <a:solidFill>
                  <a:srgbClr val="FFFF00"/>
                </a:solidFill>
              </a:rPr>
            </a:br>
            <a:r>
              <a:rPr lang="en-US" sz="2000" b="1" cap="none" dirty="0"/>
              <a:t>Percentages for 2019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273168"/>
              </p:ext>
            </p:extLst>
          </p:nvPr>
        </p:nvGraphicFramePr>
        <p:xfrm>
          <a:off x="262467" y="1798821"/>
          <a:ext cx="8698654" cy="1629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12281478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18.0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29.0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28.0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25.0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26.0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18.0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20.0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46.0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27.0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12.0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711" y="3937757"/>
            <a:ext cx="4397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117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</a:rPr>
              <a:t>Thurgood Marshall School’s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>
                <a:solidFill>
                  <a:prstClr val="white"/>
                </a:solidFill>
              </a:rPr>
              <a:t>Spring 2019 Administration</a:t>
            </a:r>
            <a:r>
              <a:rPr lang="en-US" sz="2000" b="1" cap="none" dirty="0">
                <a:solidFill>
                  <a:prstClr val="white"/>
                </a:solidFill>
              </a:rPr>
              <a:t/>
            </a:r>
            <a:br>
              <a:rPr lang="en-US" sz="2000" b="1" cap="none" dirty="0">
                <a:solidFill>
                  <a:prstClr val="white"/>
                </a:solidFill>
              </a:rPr>
            </a:br>
            <a:r>
              <a:rPr lang="en-US" sz="2000" b="1" cap="none" dirty="0">
                <a:solidFill>
                  <a:prstClr val="white"/>
                </a:solidFill>
              </a:rPr>
              <a:t>Mathematics to </a:t>
            </a:r>
            <a:r>
              <a:rPr lang="en-US" sz="2000" b="1" cap="none" dirty="0" smtClean="0">
                <a:solidFill>
                  <a:srgbClr val="FFFF00"/>
                </a:solidFill>
              </a:rPr>
              <a:t>Irvington School District’s </a:t>
            </a:r>
            <a:r>
              <a:rPr lang="en-US" sz="2000" b="1" cap="none" dirty="0">
                <a:solidFill>
                  <a:srgbClr val="FFFF00"/>
                </a:solidFill>
              </a:rPr>
              <a:t/>
            </a:r>
            <a:br>
              <a:rPr lang="en-US" sz="2000" b="1" cap="none" dirty="0">
                <a:solidFill>
                  <a:srgbClr val="FFFF00"/>
                </a:solidFill>
              </a:rPr>
            </a:br>
            <a:r>
              <a:rPr lang="en-US" sz="2000" b="1" cap="none" dirty="0"/>
              <a:t>Percentages for 2019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053515"/>
              </p:ext>
            </p:extLst>
          </p:nvPr>
        </p:nvGraphicFramePr>
        <p:xfrm>
          <a:off x="262467" y="1798821"/>
          <a:ext cx="8698654" cy="1629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12281478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18.0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29.0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28.0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8.0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25.0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17.0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20.0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12.0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467" y="3991280"/>
            <a:ext cx="3724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Note: </a:t>
            </a:r>
            <a:r>
              <a:rPr lang="en-US" sz="1100" dirty="0"/>
              <a:t>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278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</a:rPr>
              <a:t>University Elementary School’s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>
                <a:solidFill>
                  <a:prstClr val="white"/>
                </a:solidFill>
              </a:rPr>
              <a:t>Spring 2019 Administration</a:t>
            </a:r>
            <a:r>
              <a:rPr lang="en-US" sz="2000" b="1" cap="none" dirty="0">
                <a:solidFill>
                  <a:prstClr val="white"/>
                </a:solidFill>
              </a:rPr>
              <a:t/>
            </a:r>
            <a:br>
              <a:rPr lang="en-US" sz="2000" b="1" cap="none" dirty="0">
                <a:solidFill>
                  <a:prstClr val="white"/>
                </a:solidFill>
              </a:rPr>
            </a:br>
            <a:r>
              <a:rPr lang="en-US" sz="2000" b="1" cap="none" dirty="0">
                <a:solidFill>
                  <a:prstClr val="white"/>
                </a:solidFill>
              </a:rPr>
              <a:t>Mathematics to </a:t>
            </a:r>
            <a:r>
              <a:rPr lang="en-US" sz="2000" b="1" cap="none" dirty="0" smtClean="0">
                <a:solidFill>
                  <a:srgbClr val="FFFF00"/>
                </a:solidFill>
              </a:rPr>
              <a:t>Irvington School District’s </a:t>
            </a:r>
            <a:r>
              <a:rPr lang="en-US" sz="2000" b="1" cap="none" dirty="0">
                <a:solidFill>
                  <a:srgbClr val="FFFF00"/>
                </a:solidFill>
              </a:rPr>
              <a:t/>
            </a:r>
            <a:br>
              <a:rPr lang="en-US" sz="2000" b="1" cap="none" dirty="0">
                <a:solidFill>
                  <a:srgbClr val="FFFF00"/>
                </a:solidFill>
              </a:rPr>
            </a:br>
            <a:r>
              <a:rPr lang="en-US" sz="2000" b="1" cap="none" dirty="0"/>
              <a:t>Percentages for 2019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819835"/>
              </p:ext>
            </p:extLst>
          </p:nvPr>
        </p:nvGraphicFramePr>
        <p:xfrm>
          <a:off x="262467" y="1798821"/>
          <a:ext cx="8698654" cy="1629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12281478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18.0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18.0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36.0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29.0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17.0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28.0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25.0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27.0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20.0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16.0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12.0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711" y="4264016"/>
            <a:ext cx="83064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C00000"/>
                </a:solidFill>
              </a:rPr>
              <a:t> </a:t>
            </a:r>
            <a:r>
              <a:rPr lang="en-US" sz="1100" dirty="0"/>
              <a:t>Notes: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839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</a:rPr>
              <a:t>Union Avenue Middle School’s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>
                <a:solidFill>
                  <a:prstClr val="white"/>
                </a:solidFill>
              </a:rPr>
              <a:t>Spring 2019 Administration</a:t>
            </a:r>
            <a:r>
              <a:rPr lang="en-US" sz="2000" b="1" cap="none" dirty="0">
                <a:solidFill>
                  <a:prstClr val="white"/>
                </a:solidFill>
              </a:rPr>
              <a:t/>
            </a:r>
            <a:br>
              <a:rPr lang="en-US" sz="2000" b="1" cap="none" dirty="0">
                <a:solidFill>
                  <a:prstClr val="white"/>
                </a:solidFill>
              </a:rPr>
            </a:br>
            <a:r>
              <a:rPr lang="en-US" sz="2000" b="1" cap="none" dirty="0">
                <a:solidFill>
                  <a:prstClr val="white"/>
                </a:solidFill>
              </a:rPr>
              <a:t>Mathematics to </a:t>
            </a:r>
            <a:r>
              <a:rPr lang="en-US" sz="2000" b="1" cap="none" dirty="0" smtClean="0">
                <a:solidFill>
                  <a:srgbClr val="FFFF00"/>
                </a:solidFill>
              </a:rPr>
              <a:t>Irvington School District’s </a:t>
            </a:r>
            <a:r>
              <a:rPr lang="en-US" sz="2000" b="1" cap="none" dirty="0">
                <a:solidFill>
                  <a:srgbClr val="FFFF00"/>
                </a:solidFill>
              </a:rPr>
              <a:t/>
            </a:r>
            <a:br>
              <a:rPr lang="en-US" sz="2000" b="1" cap="none" dirty="0">
                <a:solidFill>
                  <a:srgbClr val="FFFF00"/>
                </a:solidFill>
              </a:rPr>
            </a:br>
            <a:r>
              <a:rPr lang="en-US" sz="2000" b="1" cap="none" dirty="0"/>
              <a:t>Percentages for 2019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418424"/>
              </p:ext>
            </p:extLst>
          </p:nvPr>
        </p:nvGraphicFramePr>
        <p:xfrm>
          <a:off x="262467" y="1798821"/>
          <a:ext cx="8698654" cy="1935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12281478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29.0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36.0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22.0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12.0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38.0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40.0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8*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50.0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54.0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32.0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Algebra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 I**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48.0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15.0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28.0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6.0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1863" y="4275501"/>
            <a:ext cx="83064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C00000"/>
                </a:solidFill>
              </a:rPr>
              <a:t>*Some students in grade 8 participated in the Algebra I assessment in place of the 8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Math assessment. Thus,  Math 8 outcomes are not representative of grade 8 performance as a whole.</a:t>
            </a:r>
          </a:p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147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</a:rPr>
              <a:t>University Middle School’s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>
                <a:solidFill>
                  <a:prstClr val="white"/>
                </a:solidFill>
              </a:rPr>
              <a:t>Spring 2019 Administration</a:t>
            </a:r>
            <a:r>
              <a:rPr lang="en-US" sz="2000" b="1" cap="none" dirty="0">
                <a:solidFill>
                  <a:prstClr val="white"/>
                </a:solidFill>
              </a:rPr>
              <a:t/>
            </a:r>
            <a:br>
              <a:rPr lang="en-US" sz="2000" b="1" cap="none" dirty="0">
                <a:solidFill>
                  <a:prstClr val="white"/>
                </a:solidFill>
              </a:rPr>
            </a:br>
            <a:r>
              <a:rPr lang="en-US" sz="2000" b="1" cap="none" dirty="0">
                <a:solidFill>
                  <a:prstClr val="white"/>
                </a:solidFill>
              </a:rPr>
              <a:t>Mathematics to </a:t>
            </a:r>
            <a:r>
              <a:rPr lang="en-US" sz="2000" b="1" cap="none" dirty="0" smtClean="0">
                <a:solidFill>
                  <a:srgbClr val="FFFF00"/>
                </a:solidFill>
              </a:rPr>
              <a:t>Irvington School District’s </a:t>
            </a:r>
            <a:r>
              <a:rPr lang="en-US" sz="2000" b="1" cap="none" dirty="0">
                <a:solidFill>
                  <a:srgbClr val="FFFF00"/>
                </a:solidFill>
              </a:rPr>
              <a:t/>
            </a:r>
            <a:br>
              <a:rPr lang="en-US" sz="2000" b="1" cap="none" dirty="0">
                <a:solidFill>
                  <a:srgbClr val="FFFF00"/>
                </a:solidFill>
              </a:rPr>
            </a:br>
            <a:r>
              <a:rPr lang="en-US" sz="2000" b="1" cap="none" dirty="0"/>
              <a:t>Percentages for 2019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296841"/>
              </p:ext>
            </p:extLst>
          </p:nvPr>
        </p:nvGraphicFramePr>
        <p:xfrm>
          <a:off x="262467" y="1798821"/>
          <a:ext cx="8698654" cy="1935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12281478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28.0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29.0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36.0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22.0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12.0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40.0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12.0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8*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58.0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54.0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32.0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8.0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Algebra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 I**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48.0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15.0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6.0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711" y="4275501"/>
            <a:ext cx="83064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C00000"/>
                </a:solidFill>
              </a:rPr>
              <a:t>*Some students in grade 8 participated in the Algebra I assessment in place of the 8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Math assessment. Thus,  Math 8 outcomes are not representative of grade 8 performance as a whole.</a:t>
            </a:r>
          </a:p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038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</a:rPr>
              <a:t>Irvington High School’s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>
                <a:solidFill>
                  <a:prstClr val="white"/>
                </a:solidFill>
              </a:rPr>
              <a:t>Spring 2019 Administration</a:t>
            </a:r>
            <a:r>
              <a:rPr lang="en-US" sz="2000" b="1" cap="none" dirty="0">
                <a:solidFill>
                  <a:prstClr val="white"/>
                </a:solidFill>
              </a:rPr>
              <a:t/>
            </a:r>
            <a:br>
              <a:rPr lang="en-US" sz="2000" b="1" cap="none" dirty="0">
                <a:solidFill>
                  <a:prstClr val="white"/>
                </a:solidFill>
              </a:rPr>
            </a:br>
            <a:r>
              <a:rPr lang="en-US" sz="2000" b="1" cap="none" dirty="0">
                <a:solidFill>
                  <a:prstClr val="white"/>
                </a:solidFill>
              </a:rPr>
              <a:t>Mathematics to </a:t>
            </a:r>
            <a:r>
              <a:rPr lang="en-US" sz="2000" b="1" cap="none" dirty="0" smtClean="0">
                <a:solidFill>
                  <a:srgbClr val="FFFF00"/>
                </a:solidFill>
              </a:rPr>
              <a:t>&lt;Irvington School District’s </a:t>
            </a:r>
            <a:r>
              <a:rPr lang="en-US" sz="2000" b="1" cap="none" dirty="0">
                <a:solidFill>
                  <a:srgbClr val="FFFF00"/>
                </a:solidFill>
              </a:rPr>
              <a:t/>
            </a:r>
            <a:br>
              <a:rPr lang="en-US" sz="2000" b="1" cap="none" dirty="0">
                <a:solidFill>
                  <a:srgbClr val="FFFF00"/>
                </a:solidFill>
              </a:rPr>
            </a:br>
            <a:r>
              <a:rPr lang="en-US" sz="2000" b="1" cap="none" dirty="0"/>
              <a:t>Percentages for </a:t>
            </a:r>
            <a:r>
              <a:rPr lang="en-US" sz="2000" b="1" cap="none" dirty="0" smtClean="0"/>
              <a:t>2019</a:t>
            </a:r>
            <a:endParaRPr lang="en-US" sz="20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691320"/>
              </p:ext>
            </p:extLst>
          </p:nvPr>
        </p:nvGraphicFramePr>
        <p:xfrm>
          <a:off x="262467" y="1798821"/>
          <a:ext cx="8698654" cy="1629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12281478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4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1,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2,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2,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3,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Level 5, School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Algebra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 I**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35.0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53.0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48.0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9.0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15.0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6.0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Algebra II**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71.0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22.0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Geometry**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34.0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51.0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51.0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14.0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14.0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099" y="3771544"/>
            <a:ext cx="83064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C00000"/>
                </a:solidFill>
              </a:rPr>
              <a:t>*Some students in grade 8 participated in the Algebra I assessment in place of the 8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Math assessment. Thus,  Math 8 outcomes are not representative of grade 8 performance as a whole</a:t>
            </a:r>
          </a:p>
          <a:p>
            <a:r>
              <a:rPr lang="en-US" sz="1100" dirty="0" smtClean="0">
                <a:solidFill>
                  <a:srgbClr val="C00000"/>
                </a:solidFill>
              </a:rPr>
              <a:t>** </a:t>
            </a:r>
            <a:r>
              <a:rPr lang="en-US" sz="1100" dirty="0">
                <a:solidFill>
                  <a:srgbClr val="C00000"/>
                </a:solidFill>
              </a:rPr>
              <a:t>NJSLA 2018-2019 assessments were optional for 11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students. However, District </a:t>
            </a:r>
            <a:r>
              <a:rPr lang="en-US" sz="1100" dirty="0" smtClean="0">
                <a:solidFill>
                  <a:srgbClr val="C00000"/>
                </a:solidFill>
              </a:rPr>
              <a:t>percentages </a:t>
            </a:r>
            <a:r>
              <a:rPr lang="en-US" sz="1100" dirty="0">
                <a:solidFill>
                  <a:srgbClr val="C00000"/>
                </a:solidFill>
              </a:rPr>
              <a:t>include Grade 11 </a:t>
            </a:r>
            <a:r>
              <a:rPr lang="en-US" sz="1100" dirty="0" smtClean="0">
                <a:solidFill>
                  <a:srgbClr val="C00000"/>
                </a:solidFill>
              </a:rPr>
              <a:t>results</a:t>
            </a:r>
            <a:endParaRPr lang="en-US" sz="1100" dirty="0">
              <a:solidFill>
                <a:srgbClr val="C00000"/>
              </a:solidFill>
            </a:endParaRPr>
          </a:p>
          <a:p>
            <a:r>
              <a:rPr lang="en-US" sz="1100" dirty="0">
                <a:solidFill>
                  <a:srgbClr val="C00000"/>
                </a:solidFill>
              </a:rPr>
              <a:t> </a:t>
            </a:r>
            <a:r>
              <a:rPr lang="en-US" sz="1100" dirty="0"/>
              <a:t>Notes: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175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928271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 smtClean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>
                <a:solidFill>
                  <a:prstClr val="white"/>
                </a:solidFill>
              </a:rPr>
              <a:t>English Language </a:t>
            </a:r>
            <a:r>
              <a:rPr lang="en-US" sz="1600" b="1" cap="none" dirty="0" smtClean="0">
                <a:solidFill>
                  <a:prstClr val="white"/>
                </a:solidFill>
              </a:rPr>
              <a:t>Arts-Grade 3 - </a:t>
            </a:r>
            <a:r>
              <a:rPr lang="en-US" sz="1600" b="1" cap="none" dirty="0">
                <a:solidFill>
                  <a:prstClr val="white"/>
                </a:solidFill>
              </a:rPr>
              <a:t>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668710"/>
              </p:ext>
            </p:extLst>
          </p:nvPr>
        </p:nvGraphicFramePr>
        <p:xfrm>
          <a:off x="148045" y="1768843"/>
          <a:ext cx="8598713" cy="448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  <a:endParaRPr lang="en-US" sz="1400" dirty="0" err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31.0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--0.4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36.3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38.5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+ 0.1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37.4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39.7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- 7.9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33.1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34.0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- 0.6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32.3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- 0.1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55.4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52.8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- 5.8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52.5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55.9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+ 1.8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cap="none" dirty="0"/>
              <a:t>Comparison of </a:t>
            </a:r>
            <a:r>
              <a:rPr lang="en-US" sz="2000" cap="none" dirty="0">
                <a:solidFill>
                  <a:srgbClr val="FFFF00"/>
                </a:solidFill>
              </a:rPr>
              <a:t>Irvington School District’s </a:t>
            </a:r>
            <a:br>
              <a:rPr lang="en-US" sz="2000" cap="none" dirty="0">
                <a:solidFill>
                  <a:srgbClr val="FFFF00"/>
                </a:solidFill>
              </a:rPr>
            </a:br>
            <a:r>
              <a:rPr lang="en-US" sz="2000" cap="none" dirty="0"/>
              <a:t>2017 to 2019 Spring NJSLA Administrations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Mathematics – Percentage Changes</a:t>
            </a: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345028"/>
              </p:ext>
            </p:extLst>
          </p:nvPr>
        </p:nvGraphicFramePr>
        <p:xfrm>
          <a:off x="208494" y="1591606"/>
          <a:ext cx="8617838" cy="4396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5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668">
                  <a:extLst>
                    <a:ext uri="{9D8B030D-6E8A-4147-A177-3AD203B41FA5}">
                      <a16:colId xmlns:a16="http://schemas.microsoft.com/office/drawing/2014/main" val="972366700"/>
                    </a:ext>
                  </a:extLst>
                </a:gridCol>
                <a:gridCol w="651668">
                  <a:extLst>
                    <a:ext uri="{9D8B030D-6E8A-4147-A177-3AD203B41FA5}">
                      <a16:colId xmlns:a16="http://schemas.microsoft.com/office/drawing/2014/main" val="1581615188"/>
                    </a:ext>
                  </a:extLst>
                </a:gridCol>
                <a:gridCol w="651668">
                  <a:extLst>
                    <a:ext uri="{9D8B030D-6E8A-4147-A177-3AD203B41FA5}">
                      <a16:colId xmlns:a16="http://schemas.microsoft.com/office/drawing/2014/main" val="1613050618"/>
                    </a:ext>
                  </a:extLst>
                </a:gridCol>
                <a:gridCol w="725672">
                  <a:extLst>
                    <a:ext uri="{9D8B030D-6E8A-4147-A177-3AD203B41FA5}">
                      <a16:colId xmlns:a16="http://schemas.microsoft.com/office/drawing/2014/main" val="3318471596"/>
                    </a:ext>
                  </a:extLst>
                </a:gridCol>
                <a:gridCol w="577663">
                  <a:extLst>
                    <a:ext uri="{9D8B030D-6E8A-4147-A177-3AD203B41FA5}">
                      <a16:colId xmlns:a16="http://schemas.microsoft.com/office/drawing/2014/main" val="3246941817"/>
                    </a:ext>
                  </a:extLst>
                </a:gridCol>
                <a:gridCol w="651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6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8970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Grade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1 &amp;</a:t>
                      </a:r>
                      <a:r>
                        <a:rPr lang="en-US" sz="1100" dirty="0"/>
                        <a:t> 2</a:t>
                      </a:r>
                    </a:p>
                    <a:p>
                      <a:pPr algn="ctr"/>
                      <a:r>
                        <a:rPr lang="en-US" sz="1100" dirty="0"/>
                        <a:t> District</a:t>
                      </a:r>
                    </a:p>
                    <a:p>
                      <a:pPr algn="ctr"/>
                      <a:r>
                        <a:rPr lang="en-US" sz="1100" dirty="0"/>
                        <a:t>Trend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1 &amp;</a:t>
                      </a:r>
                      <a:r>
                        <a:rPr lang="en-US" sz="1100" dirty="0"/>
                        <a:t> 2</a:t>
                      </a:r>
                    </a:p>
                    <a:p>
                      <a:pPr algn="ctr"/>
                      <a:r>
                        <a:rPr lang="en-US" sz="1100" dirty="0"/>
                        <a:t> District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1 &amp;</a:t>
                      </a:r>
                      <a:r>
                        <a:rPr lang="en-US" sz="1100" dirty="0"/>
                        <a:t> 2</a:t>
                      </a:r>
                    </a:p>
                    <a:p>
                      <a:pPr algn="ctr"/>
                      <a:r>
                        <a:rPr lang="en-US" sz="1100" dirty="0"/>
                        <a:t>State</a:t>
                      </a:r>
                    </a:p>
                    <a:p>
                      <a:pPr algn="ctr"/>
                      <a:r>
                        <a:rPr lang="en-US" sz="1100" dirty="0"/>
                        <a:t>Trend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1 &amp;</a:t>
                      </a:r>
                      <a:r>
                        <a:rPr lang="en-US" sz="1100" dirty="0"/>
                        <a:t> 2</a:t>
                      </a:r>
                    </a:p>
                    <a:p>
                      <a:pPr algn="ctr"/>
                      <a:r>
                        <a:rPr lang="en-US" sz="1100" dirty="0"/>
                        <a:t>State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 3</a:t>
                      </a:r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District</a:t>
                      </a:r>
                    </a:p>
                    <a:p>
                      <a:pPr algn="ctr"/>
                      <a:r>
                        <a:rPr lang="en-US" sz="1100" dirty="0"/>
                        <a:t>Trend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 3</a:t>
                      </a:r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District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 3</a:t>
                      </a:r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State</a:t>
                      </a:r>
                    </a:p>
                    <a:p>
                      <a:pPr algn="ctr"/>
                      <a:r>
                        <a:rPr lang="en-US" sz="1100" dirty="0"/>
                        <a:t>Trend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 3</a:t>
                      </a:r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State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4 &amp; </a:t>
                      </a:r>
                      <a:r>
                        <a:rPr lang="en-US" sz="1100" dirty="0"/>
                        <a:t>5</a:t>
                      </a:r>
                    </a:p>
                    <a:p>
                      <a:pPr algn="ctr"/>
                      <a:r>
                        <a:rPr lang="en-US" sz="1100" dirty="0"/>
                        <a:t>District Trend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4 &amp; </a:t>
                      </a:r>
                      <a:r>
                        <a:rPr lang="en-US" sz="1100" dirty="0"/>
                        <a:t>5</a:t>
                      </a:r>
                    </a:p>
                    <a:p>
                      <a:pPr algn="ctr"/>
                      <a:r>
                        <a:rPr lang="en-US" sz="1100" dirty="0"/>
                        <a:t>District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4 &amp; </a:t>
                      </a:r>
                      <a:r>
                        <a:rPr lang="en-US" sz="1100" dirty="0"/>
                        <a:t>5</a:t>
                      </a:r>
                    </a:p>
                    <a:p>
                      <a:pPr algn="ctr"/>
                      <a:r>
                        <a:rPr lang="en-US" sz="1100" dirty="0"/>
                        <a:t>State</a:t>
                      </a:r>
                    </a:p>
                    <a:p>
                      <a:pPr algn="ctr"/>
                      <a:r>
                        <a:rPr lang="en-US" sz="1100" dirty="0"/>
                        <a:t>Trend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Levels 4 &amp; </a:t>
                      </a:r>
                      <a:r>
                        <a:rPr lang="en-US" sz="1100" dirty="0"/>
                        <a:t>5</a:t>
                      </a:r>
                    </a:p>
                    <a:p>
                      <a:pPr algn="ctr"/>
                      <a:r>
                        <a:rPr lang="en-US" sz="1100" dirty="0"/>
                        <a:t>State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370594"/>
                  </a:ext>
                </a:extLst>
              </a:tr>
              <a:tr h="38960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10.1%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−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1.9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−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2.1%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7.8%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2.6%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60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6.9%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−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2.3%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3.2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−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1.4%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10.1%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3.7%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604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/>
                        <a:t>5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0.8%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  <a:cs typeface="+mn-cs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3.2%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4.2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−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3.8%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5.0%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0.6%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60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0.8%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3.4%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2.0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−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0.3%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−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3.1%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60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4.5%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  <a:cs typeface="+mn-cs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0.7%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4.9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−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3.7%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1.6%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60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13.8%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  <a:cs typeface="+mn-cs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2.1%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8.5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−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0.4%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2.6%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60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Algebra I***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5.5%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  <a:cs typeface="+mn-cs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2.0%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4.0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−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3.0%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1.0%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60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Algebra</a:t>
                      </a:r>
                      <a:r>
                        <a:rPr lang="en-US" sz="1100" baseline="0" dirty="0"/>
                        <a:t> II***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0.0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−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1.1%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0.5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0.0%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1.1%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60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Geometry***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4.6%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−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0.1%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Calibri" panose="020F0502020204030204" pitchFamily="34" charset="0"/>
                        </a:rPr>
                        <a:t>4.0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  <a:cs typeface="+mn-cs"/>
                        </a:rPr>
                        <a:t>+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0.3%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−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0.3%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7" name="Rectangle 36">
            <a:extLst>
              <a:ext uri="{FF2B5EF4-FFF2-40B4-BE49-F238E27FC236}">
                <a16:creationId xmlns:a16="http://schemas.microsoft.com/office/drawing/2014/main" id="{52066C0A-1D64-4F8B-B2AB-FF966EEDC2B6}"/>
              </a:ext>
            </a:extLst>
          </p:cNvPr>
          <p:cNvSpPr/>
          <p:nvPr/>
        </p:nvSpPr>
        <p:spPr>
          <a:xfrm>
            <a:off x="118265" y="5987751"/>
            <a:ext cx="8762302" cy="106952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*Some students in grade 8 participated in the Algebra I assessment in place of the 8</a:t>
            </a:r>
            <a:r>
              <a:rPr lang="en-US" sz="1050" baseline="30000" dirty="0">
                <a:solidFill>
                  <a:srgbClr val="C00000"/>
                </a:solidFill>
              </a:rPr>
              <a:t>th</a:t>
            </a:r>
            <a:r>
              <a:rPr lang="en-US" sz="1050" dirty="0">
                <a:solidFill>
                  <a:srgbClr val="C00000"/>
                </a:solidFill>
              </a:rPr>
              <a:t> grade Math assessment. Thus, Math 8 outcomes are not representative of grade 8 performance as a whole. *** NJSLA 2018-2019 assessments were optional for 11</a:t>
            </a:r>
            <a:r>
              <a:rPr lang="en-US" sz="1050" baseline="30000" dirty="0">
                <a:solidFill>
                  <a:srgbClr val="C00000"/>
                </a:solidFill>
              </a:rPr>
              <a:t>th</a:t>
            </a:r>
            <a:r>
              <a:rPr lang="en-US" sz="1050" dirty="0">
                <a:solidFill>
                  <a:srgbClr val="C00000"/>
                </a:solidFill>
              </a:rPr>
              <a:t> Grade students, state results do not include Grade 11 results</a:t>
            </a:r>
            <a:r>
              <a:rPr lang="en-US" sz="1050" dirty="0" smtClean="0">
                <a:solidFill>
                  <a:srgbClr val="C00000"/>
                </a:solidFill>
              </a:rPr>
              <a:t>. However, District results include Grade 11 results</a:t>
            </a:r>
            <a:endParaRPr lang="en-US" sz="1050" dirty="0">
              <a:solidFill>
                <a:srgbClr val="C00000"/>
              </a:solidFill>
            </a:endParaRPr>
          </a:p>
          <a:p>
            <a:r>
              <a:rPr lang="en-US" sz="1050" dirty="0" smtClean="0">
                <a:solidFill>
                  <a:srgbClr val="C00000"/>
                </a:solidFill>
              </a:rPr>
              <a:t>- </a:t>
            </a:r>
            <a:r>
              <a:rPr lang="en-US" sz="1050" dirty="0">
                <a:solidFill>
                  <a:srgbClr val="C00000"/>
                </a:solidFill>
              </a:rPr>
              <a:t>The plus sign (+) indicates an increase of the % change from the previous year where a minus sign (-) shows a decrease of the % change from the previous year.</a:t>
            </a:r>
          </a:p>
          <a:p>
            <a:endParaRPr lang="en-US" sz="1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</p:spPr>
        <p:txBody>
          <a:bodyPr/>
          <a:lstStyle/>
          <a:p>
            <a:fld id="{356A72F1-C897-1647-9CE8-BFFB1941801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815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928271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 smtClean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>
                <a:solidFill>
                  <a:prstClr val="white"/>
                </a:solidFill>
              </a:rPr>
              <a:t>English Language </a:t>
            </a:r>
            <a:r>
              <a:rPr lang="en-US" sz="1600" b="1" cap="none" dirty="0" smtClean="0">
                <a:solidFill>
                  <a:prstClr val="white"/>
                </a:solidFill>
              </a:rPr>
              <a:t>Arts-Grade 4 - </a:t>
            </a:r>
            <a:r>
              <a:rPr lang="en-US" sz="1600" b="1" cap="none" dirty="0">
                <a:solidFill>
                  <a:prstClr val="white"/>
                </a:solidFill>
              </a:rPr>
              <a:t>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246256"/>
              </p:ext>
            </p:extLst>
          </p:nvPr>
        </p:nvGraphicFramePr>
        <p:xfrm>
          <a:off x="148045" y="1768843"/>
          <a:ext cx="8598713" cy="448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  <a:endParaRPr lang="en-US" sz="1400" dirty="0" err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-1.9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-4.3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-0.2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-0.6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+0.9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47.8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-0.3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43.3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838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928271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 smtClean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>
                <a:solidFill>
                  <a:prstClr val="white"/>
                </a:solidFill>
              </a:rPr>
              <a:t>English Language </a:t>
            </a:r>
            <a:r>
              <a:rPr lang="en-US" sz="1600" b="1" cap="none" dirty="0" smtClean="0">
                <a:solidFill>
                  <a:prstClr val="white"/>
                </a:solidFill>
              </a:rPr>
              <a:t>Arts-Grade 5 - </a:t>
            </a:r>
            <a:r>
              <a:rPr lang="en-US" sz="1600" b="1" cap="none" dirty="0">
                <a:solidFill>
                  <a:prstClr val="white"/>
                </a:solidFill>
              </a:rPr>
              <a:t>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939410"/>
              </p:ext>
            </p:extLst>
          </p:nvPr>
        </p:nvGraphicFramePr>
        <p:xfrm>
          <a:off x="148045" y="1768843"/>
          <a:ext cx="8598713" cy="448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  <a:endParaRPr lang="en-US" sz="1400" dirty="0" err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+3.6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66.7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+4.3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53.3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46.5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37.3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45.3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490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928271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 smtClean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>
                <a:solidFill>
                  <a:prstClr val="white"/>
                </a:solidFill>
              </a:rPr>
              <a:t>English Language </a:t>
            </a:r>
            <a:r>
              <a:rPr lang="en-US" sz="1600" b="1" cap="none" dirty="0" smtClean="0">
                <a:solidFill>
                  <a:prstClr val="white"/>
                </a:solidFill>
              </a:rPr>
              <a:t>Arts-Grade 6 - </a:t>
            </a:r>
            <a:r>
              <a:rPr lang="en-US" sz="1600" b="1" cap="none" dirty="0">
                <a:solidFill>
                  <a:prstClr val="white"/>
                </a:solidFill>
              </a:rPr>
              <a:t>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390101"/>
              </p:ext>
            </p:extLst>
          </p:nvPr>
        </p:nvGraphicFramePr>
        <p:xfrm>
          <a:off x="148045" y="1768843"/>
          <a:ext cx="8598713" cy="454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  <a:endParaRPr lang="en-US" sz="1400" dirty="0" err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+7.3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-1.6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+14.1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+0.4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+4.3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64.6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47.4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-2.6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52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928271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 smtClean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>
                <a:solidFill>
                  <a:prstClr val="white"/>
                </a:solidFill>
              </a:rPr>
              <a:t>English Language </a:t>
            </a:r>
            <a:r>
              <a:rPr lang="en-US" sz="1600" b="1" cap="none" dirty="0" smtClean="0">
                <a:solidFill>
                  <a:prstClr val="white"/>
                </a:solidFill>
              </a:rPr>
              <a:t>Arts-Grade 7 - </a:t>
            </a:r>
            <a:r>
              <a:rPr lang="en-US" sz="1600" b="1" cap="none" dirty="0">
                <a:solidFill>
                  <a:prstClr val="white"/>
                </a:solidFill>
              </a:rPr>
              <a:t>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027025"/>
              </p:ext>
            </p:extLst>
          </p:nvPr>
        </p:nvGraphicFramePr>
        <p:xfrm>
          <a:off x="148045" y="1768843"/>
          <a:ext cx="8598713" cy="454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  <a:endParaRPr lang="en-US" sz="1400" dirty="0" err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13.0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-6.4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+0.1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-2.2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-2.3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-4.8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57.6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+4.6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65.6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56.5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+8.7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430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928271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 smtClean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>
                <a:solidFill>
                  <a:prstClr val="white"/>
                </a:solidFill>
              </a:rPr>
              <a:t>English Language </a:t>
            </a:r>
            <a:r>
              <a:rPr lang="en-US" sz="1600" b="1" cap="none" dirty="0" smtClean="0">
                <a:solidFill>
                  <a:prstClr val="white"/>
                </a:solidFill>
              </a:rPr>
              <a:t>Arts-Grade 8 - </a:t>
            </a:r>
            <a:r>
              <a:rPr lang="en-US" sz="1600" b="1" cap="none" dirty="0">
                <a:solidFill>
                  <a:prstClr val="white"/>
                </a:solidFill>
              </a:rPr>
              <a:t>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799200"/>
              </p:ext>
            </p:extLst>
          </p:nvPr>
        </p:nvGraphicFramePr>
        <p:xfrm>
          <a:off x="148045" y="1768843"/>
          <a:ext cx="8598713" cy="454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  <a:endParaRPr lang="en-US" sz="1400" dirty="0" err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39.9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-6.2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+4.8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+4.5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44.6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+0.3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76.5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48.6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+2.7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35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928271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 smtClean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>
                <a:solidFill>
                  <a:prstClr val="white"/>
                </a:solidFill>
              </a:rPr>
              <a:t>English Language </a:t>
            </a:r>
            <a:r>
              <a:rPr lang="en-US" sz="1600" b="1" cap="none" dirty="0" smtClean="0">
                <a:solidFill>
                  <a:prstClr val="white"/>
                </a:solidFill>
              </a:rPr>
              <a:t>Arts-Grade 9 - </a:t>
            </a:r>
            <a:r>
              <a:rPr lang="en-US" sz="1600" b="1" cap="none" dirty="0">
                <a:solidFill>
                  <a:prstClr val="white"/>
                </a:solidFill>
              </a:rPr>
              <a:t>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691746"/>
              </p:ext>
            </p:extLst>
          </p:nvPr>
        </p:nvGraphicFramePr>
        <p:xfrm>
          <a:off x="148045" y="1768843"/>
          <a:ext cx="8598713" cy="454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  <a:endParaRPr lang="en-US" sz="1400" dirty="0" err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-4.3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43.5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-4.5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45.8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+5.9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39.8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-7.4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37.3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37.4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-5.0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43.3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45.1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60.9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72.9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81.6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79.1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13.8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506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928271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 smtClean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>
                <a:solidFill>
                  <a:prstClr val="white"/>
                </a:solidFill>
              </a:rPr>
              <a:t>English Language </a:t>
            </a:r>
            <a:r>
              <a:rPr lang="en-US" sz="1600" b="1" cap="none" dirty="0" smtClean="0">
                <a:solidFill>
                  <a:prstClr val="white"/>
                </a:solidFill>
              </a:rPr>
              <a:t>Arts-Grade 10 - </a:t>
            </a:r>
            <a:r>
              <a:rPr lang="en-US" sz="1600" b="1" cap="none" dirty="0">
                <a:solidFill>
                  <a:prstClr val="white"/>
                </a:solidFill>
              </a:rPr>
              <a:t>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303929"/>
              </p:ext>
            </p:extLst>
          </p:nvPr>
        </p:nvGraphicFramePr>
        <p:xfrm>
          <a:off x="148045" y="1768843"/>
          <a:ext cx="8598713" cy="454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  <a:endParaRPr lang="en-US" sz="1400" dirty="0" err="1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36.4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-5.2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57.9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46.4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+11.1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48.4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49.3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13.7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-4.6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46.1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39.6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42.4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+2.9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57.3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44.1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+7.8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74.4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+2.3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79.2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78.2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13.9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17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 smtClean="0">
                <a:solidFill>
                  <a:prstClr val="white"/>
                </a:solidFill>
              </a:rPr>
              <a:t>Mathematics- Grade 3 </a:t>
            </a:r>
            <a:r>
              <a:rPr lang="en-US" sz="1600" b="1" cap="none" dirty="0">
                <a:solidFill>
                  <a:prstClr val="white"/>
                </a:solidFill>
              </a:rPr>
              <a:t>- 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344799"/>
              </p:ext>
            </p:extLst>
          </p:nvPr>
        </p:nvGraphicFramePr>
        <p:xfrm>
          <a:off x="148045" y="1768843"/>
          <a:ext cx="8598713" cy="448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 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+10.3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+5.9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+9.7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66.7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+33.3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+9.1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 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-5.4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37.1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+8.4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832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 smtClean="0">
                <a:solidFill>
                  <a:prstClr val="white"/>
                </a:solidFill>
              </a:rPr>
              <a:t>Mathematics- Grade 4 </a:t>
            </a:r>
            <a:r>
              <a:rPr lang="en-US" sz="1600" b="1" cap="none" dirty="0">
                <a:solidFill>
                  <a:prstClr val="white"/>
                </a:solidFill>
              </a:rPr>
              <a:t>- 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769417"/>
              </p:ext>
            </p:extLst>
          </p:nvPr>
        </p:nvGraphicFramePr>
        <p:xfrm>
          <a:off x="148045" y="1768843"/>
          <a:ext cx="8598713" cy="448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 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13.3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+8.3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37.0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13.6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+5.3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+4.7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13.9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+2.9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 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37.1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40.3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39.7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53.6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36.0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-0.1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575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 smtClean="0">
                <a:solidFill>
                  <a:prstClr val="white"/>
                </a:solidFill>
              </a:rPr>
              <a:t>Mathematics- Grade 5 </a:t>
            </a:r>
            <a:r>
              <a:rPr lang="en-US" sz="1600" b="1" cap="none" dirty="0">
                <a:solidFill>
                  <a:prstClr val="white"/>
                </a:solidFill>
              </a:rPr>
              <a:t>- 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445317"/>
              </p:ext>
            </p:extLst>
          </p:nvPr>
        </p:nvGraphicFramePr>
        <p:xfrm>
          <a:off x="148045" y="1768843"/>
          <a:ext cx="8598713" cy="448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 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36.2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13.6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0.3</a:t>
                      </a:r>
                      <a:endParaRPr lang="en-US" sz="1100" b="0" i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-2.1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i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i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-2.9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36.4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0.2</a:t>
                      </a:r>
                      <a:endParaRPr lang="en-US" sz="1100" b="0" i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+0.4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66.7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i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39.7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i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-0.1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36.4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47.3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1.0</a:t>
                      </a:r>
                      <a:endParaRPr lang="en-US" sz="1100" b="0" i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-0.2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 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37.1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54.9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i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-2.9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51.2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53.8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0.2</a:t>
                      </a:r>
                      <a:endParaRPr lang="en-US" sz="1100" b="0" i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1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cap="none" dirty="0"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US" sz="2000" cap="none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Irvington School District’s </a:t>
            </a:r>
            <a:br>
              <a:rPr lang="en-US" sz="2000" cap="none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 smtClean="0"/>
              <a:t>Number </a:t>
            </a:r>
            <a:r>
              <a:rPr lang="en-US" sz="2000" cap="none" dirty="0"/>
              <a:t>of Students Tested </a:t>
            </a:r>
            <a:br>
              <a:rPr lang="en-US" sz="2000" cap="none" dirty="0"/>
            </a:br>
            <a:r>
              <a:rPr lang="en-US" sz="2000" cap="none" dirty="0"/>
              <a:t>Spring 2018 &amp; Spring 2019 NJSLA Administrations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English Language Arts</a:t>
            </a:r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712069"/>
              </p:ext>
            </p:extLst>
          </p:nvPr>
        </p:nvGraphicFramePr>
        <p:xfrm>
          <a:off x="527168" y="2012996"/>
          <a:ext cx="8088924" cy="3344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1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0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5300">
                  <a:extLst>
                    <a:ext uri="{9D8B030D-6E8A-4147-A177-3AD203B41FA5}">
                      <a16:colId xmlns:a16="http://schemas.microsoft.com/office/drawing/2014/main" val="138001049"/>
                    </a:ext>
                  </a:extLst>
                </a:gridCol>
              </a:tblGrid>
              <a:tr h="546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Students Tested 2019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 Tested 2018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Difference between number of students tested in 2018 and 2019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628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- 74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552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+ 55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558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- 11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477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+ 45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452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+ 25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470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- 5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392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- 4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8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419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- 39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8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3,940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3,948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- 8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7168" y="5648292"/>
            <a:ext cx="8235092" cy="5770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** NJSLA 2018-2019 assessments were optional for 11</a:t>
            </a:r>
            <a:r>
              <a:rPr lang="en-US" sz="1050" baseline="30000" dirty="0">
                <a:solidFill>
                  <a:srgbClr val="C00000"/>
                </a:solidFill>
              </a:rPr>
              <a:t>th</a:t>
            </a:r>
            <a:r>
              <a:rPr lang="en-US" sz="1050" dirty="0">
                <a:solidFill>
                  <a:srgbClr val="C00000"/>
                </a:solidFill>
              </a:rPr>
              <a:t> Grade students. However, District </a:t>
            </a:r>
            <a:r>
              <a:rPr lang="en-US" sz="1050" dirty="0" smtClean="0">
                <a:solidFill>
                  <a:srgbClr val="C00000"/>
                </a:solidFill>
              </a:rPr>
              <a:t>numbers </a:t>
            </a:r>
            <a:r>
              <a:rPr lang="en-US" sz="1050" dirty="0">
                <a:solidFill>
                  <a:srgbClr val="C00000"/>
                </a:solidFill>
              </a:rPr>
              <a:t>include Grade </a:t>
            </a:r>
            <a:r>
              <a:rPr lang="en-US" sz="1050" dirty="0" smtClean="0">
                <a:solidFill>
                  <a:srgbClr val="C00000"/>
                </a:solidFill>
              </a:rPr>
              <a:t>11 students who had valid scale scores in ELA 9 &amp; ELA 10</a:t>
            </a:r>
            <a:endParaRPr lang="en-US" sz="1050" dirty="0">
              <a:solidFill>
                <a:srgbClr val="C00000"/>
              </a:solidFill>
            </a:endParaRPr>
          </a:p>
          <a:p>
            <a:r>
              <a:rPr lang="en-US" sz="1050" dirty="0" smtClean="0"/>
              <a:t>Note</a:t>
            </a:r>
            <a:r>
              <a:rPr lang="en-US" sz="1050" dirty="0"/>
              <a:t>: “Students Tested” represents individual valid test scores for English Language Arts.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0356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 smtClean="0">
                <a:solidFill>
                  <a:prstClr val="white"/>
                </a:solidFill>
              </a:rPr>
              <a:t>Mathematics- Grade 6 </a:t>
            </a:r>
            <a:r>
              <a:rPr lang="en-US" sz="1600" b="1" cap="none" dirty="0">
                <a:solidFill>
                  <a:prstClr val="white"/>
                </a:solidFill>
              </a:rPr>
              <a:t>- 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360992"/>
              </p:ext>
            </p:extLst>
          </p:nvPr>
        </p:nvGraphicFramePr>
        <p:xfrm>
          <a:off x="148045" y="1768843"/>
          <a:ext cx="8598713" cy="448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 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41.8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13.4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-0.4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38.7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36.7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+0.6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+5.0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41.8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36.4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-1.1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41.1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36.9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+0.4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-1.1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 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51.0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39.1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43.1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54.7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59.6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310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 smtClean="0">
                <a:solidFill>
                  <a:prstClr val="white"/>
                </a:solidFill>
              </a:rPr>
              <a:t>Mathematics- Grade 7 </a:t>
            </a:r>
            <a:r>
              <a:rPr lang="en-US" sz="1600" b="1" cap="none" dirty="0">
                <a:solidFill>
                  <a:prstClr val="white"/>
                </a:solidFill>
              </a:rPr>
              <a:t>- 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562357"/>
              </p:ext>
            </p:extLst>
          </p:nvPr>
        </p:nvGraphicFramePr>
        <p:xfrm>
          <a:off x="148045" y="1768843"/>
          <a:ext cx="8598713" cy="448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 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37.3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37.5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-0.6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42.5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-4.9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47.1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-5.5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38.4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-2.1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38.8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-3.6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38.2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44.2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 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69.5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+0.6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51.2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52.5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797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 smtClean="0">
                <a:solidFill>
                  <a:prstClr val="white"/>
                </a:solidFill>
              </a:rPr>
              <a:t>Mathematics- Grade 8 </a:t>
            </a:r>
            <a:r>
              <a:rPr lang="en-US" sz="1600" b="1" cap="none" dirty="0">
                <a:solidFill>
                  <a:prstClr val="white"/>
                </a:solidFill>
              </a:rPr>
              <a:t>- 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764026"/>
              </p:ext>
            </p:extLst>
          </p:nvPr>
        </p:nvGraphicFramePr>
        <p:xfrm>
          <a:off x="148045" y="1768843"/>
          <a:ext cx="8598713" cy="448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 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43.9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56.7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-5.0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48.8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52.1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-5.5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40.6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59.2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-9.5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47.7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53.5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-4.1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45.1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-4.9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51.6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61.8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-5.4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 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69.8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79.7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-0.3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77.8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67.4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+2.2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194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 smtClean="0">
                <a:solidFill>
                  <a:prstClr val="white"/>
                </a:solidFill>
              </a:rPr>
              <a:t>Mathematics- Algebra I </a:t>
            </a:r>
            <a:r>
              <a:rPr lang="en-US" sz="1600" b="1" cap="none" dirty="0">
                <a:solidFill>
                  <a:prstClr val="white"/>
                </a:solidFill>
              </a:rPr>
              <a:t>- 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262302"/>
              </p:ext>
            </p:extLst>
          </p:nvPr>
        </p:nvGraphicFramePr>
        <p:xfrm>
          <a:off x="148045" y="1768843"/>
          <a:ext cx="8598713" cy="448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 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47.4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-2.6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37.9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37.5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48.1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-3.6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37.9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43.7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19.4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32.3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48.2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-4.6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31.4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47.2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-4.7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48.6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14.2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-1.7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 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54.5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43.8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51.6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61.8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46.9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46.9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-2.7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1854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 smtClean="0">
                <a:solidFill>
                  <a:prstClr val="white"/>
                </a:solidFill>
              </a:rPr>
              <a:t>Mathematics- Geometry </a:t>
            </a:r>
            <a:r>
              <a:rPr lang="en-US" sz="1600" b="1" cap="none" dirty="0">
                <a:solidFill>
                  <a:prstClr val="white"/>
                </a:solidFill>
              </a:rPr>
              <a:t>- 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295365"/>
              </p:ext>
            </p:extLst>
          </p:nvPr>
        </p:nvGraphicFramePr>
        <p:xfrm>
          <a:off x="148045" y="1768843"/>
          <a:ext cx="8598713" cy="448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 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57.5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53.6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12.4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13.1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-3.3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54.8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48.7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15.7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-0.4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60.7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52.1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17.8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30.6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35.0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55.3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50.7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13.6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-1.9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29.4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33.8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57.3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49.3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16.4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-1.8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36.4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34.3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52.5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53.6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11.4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 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41.8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43.6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54.5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46.2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38.9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43.8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54.2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55.0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405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1800" b="1" cap="none" dirty="0">
                <a:solidFill>
                  <a:prstClr val="white"/>
                </a:solidFill>
              </a:rPr>
              <a:t>Comparison of </a:t>
            </a:r>
            <a:r>
              <a:rPr lang="en-US" sz="1800" cap="none" dirty="0">
                <a:solidFill>
                  <a:srgbClr val="FFFF00"/>
                </a:solidFill>
              </a:rPr>
              <a:t>Irvington School District’s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en-US" sz="1800" b="1" cap="non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cap="none" dirty="0">
                <a:solidFill>
                  <a:schemeClr val="bg2"/>
                </a:solidFill>
              </a:rPr>
              <a:t>Subgroup</a:t>
            </a: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600" b="1" cap="none" dirty="0">
                <a:solidFill>
                  <a:prstClr val="white"/>
                </a:solidFill>
              </a:rPr>
              <a:t>Spring 2018 and Spring 2019 NJSLA Administrations</a:t>
            </a:r>
            <a:br>
              <a:rPr lang="en-US" sz="1600" b="1" cap="none" dirty="0">
                <a:solidFill>
                  <a:prstClr val="white"/>
                </a:solidFill>
              </a:rPr>
            </a:br>
            <a:r>
              <a:rPr lang="en-US" sz="1600" b="1" cap="none" dirty="0" smtClean="0">
                <a:solidFill>
                  <a:prstClr val="white"/>
                </a:solidFill>
              </a:rPr>
              <a:t>Mathematics- Algebra II </a:t>
            </a:r>
            <a:r>
              <a:rPr lang="en-US" sz="1600" b="1" cap="none" dirty="0">
                <a:solidFill>
                  <a:prstClr val="white"/>
                </a:solidFill>
              </a:rPr>
              <a:t>- Percentages</a:t>
            </a:r>
            <a:endParaRPr lang="en-US" sz="16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772706"/>
              </p:ext>
            </p:extLst>
          </p:nvPr>
        </p:nvGraphicFramePr>
        <p:xfrm>
          <a:off x="148045" y="1768843"/>
          <a:ext cx="8598713" cy="448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9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9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63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212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Subgroup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Yet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(Level 1)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Partially Meeting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(Level 2)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Approaching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3)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Meeting Expectations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(Level 4)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Exceeding Expectations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(Level 5)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 Difference ≥  Level 4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Female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66.0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66.9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+0.3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Male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62.9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74.7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27.8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18.9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-3.2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Hispanic or Latino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65.8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70.7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26.3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24.1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7.9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+1.7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Black or African-American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64.7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71.6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25.2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2.6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-1.5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White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64.8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71.2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23.8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3.8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-2.5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Non-Economic Disadvantage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64.0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71.7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28.1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21.4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5.3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4.1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+0.2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Students with Disabilities 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90.7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89.1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9.3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10.9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0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Franklin Gothic Medium" panose="020B0603020102020204" pitchFamily="34" charset="0"/>
                        </a:rPr>
                        <a:t>ELLs</a:t>
                      </a:r>
                      <a:endParaRPr lang="en-US" sz="1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77.4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76.4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77.4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20.8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22.6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2.8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smtClean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0.0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075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3765" y="1738794"/>
            <a:ext cx="8503881" cy="4753446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A decrease in Levels 1 and 2 in ELA and Math in most elementary schools</a:t>
            </a:r>
          </a:p>
          <a:p>
            <a:r>
              <a:rPr lang="en-US" dirty="0" smtClean="0">
                <a:latin typeface="Franklin Gothic Medium" panose="020B0603020102020204" pitchFamily="34" charset="0"/>
              </a:rPr>
              <a:t> An increase in Levels 3, 4, &amp; 5 in ELA and Math in most elementary schools</a:t>
            </a:r>
          </a:p>
          <a:p>
            <a:r>
              <a:rPr lang="en-US" dirty="0" smtClean="0">
                <a:latin typeface="Franklin Gothic Medium" panose="020B0603020102020204" pitchFamily="34" charset="0"/>
              </a:rPr>
              <a:t>Six elementary schools had an increase in Levels 4 and 5 in grade 3 Math</a:t>
            </a:r>
          </a:p>
          <a:p>
            <a:r>
              <a:rPr lang="en-US" dirty="0" smtClean="0">
                <a:latin typeface="Franklin Gothic Medium" panose="020B0603020102020204" pitchFamily="34" charset="0"/>
              </a:rPr>
              <a:t>All elementary schools had an increase in Levels 4 and 5 in grade 4 Math </a:t>
            </a:r>
          </a:p>
          <a:p>
            <a:r>
              <a:rPr lang="en-US" dirty="0">
                <a:latin typeface="Franklin Gothic Medium" panose="020B0603020102020204" pitchFamily="34" charset="0"/>
              </a:rPr>
              <a:t>Six elementary schools had an increase in Levels 4 and 5 </a:t>
            </a:r>
            <a:r>
              <a:rPr lang="en-US" dirty="0" smtClean="0">
                <a:latin typeface="Franklin Gothic Medium" panose="020B0603020102020204" pitchFamily="34" charset="0"/>
              </a:rPr>
              <a:t>in </a:t>
            </a:r>
            <a:r>
              <a:rPr lang="en-US" dirty="0">
                <a:latin typeface="Franklin Gothic Medium" panose="020B0603020102020204" pitchFamily="34" charset="0"/>
              </a:rPr>
              <a:t>grade </a:t>
            </a:r>
            <a:r>
              <a:rPr lang="en-US" dirty="0" smtClean="0">
                <a:latin typeface="Franklin Gothic Medium" panose="020B0603020102020204" pitchFamily="34" charset="0"/>
              </a:rPr>
              <a:t>5 ELA</a:t>
            </a:r>
            <a:endParaRPr lang="en-US" dirty="0">
              <a:latin typeface="Franklin Gothic Medium" panose="020B0603020102020204" pitchFamily="34" charset="0"/>
            </a:endParaRPr>
          </a:p>
          <a:p>
            <a:r>
              <a:rPr lang="en-US" dirty="0" smtClean="0">
                <a:latin typeface="Franklin Gothic Medium" panose="020B0603020102020204" pitchFamily="34" charset="0"/>
              </a:rPr>
              <a:t>Middle schools had an increase in Levels 4 and 5 in grade 6 ELA </a:t>
            </a:r>
          </a:p>
          <a:p>
            <a:r>
              <a:rPr lang="en-US" dirty="0" smtClean="0">
                <a:latin typeface="Franklin Gothic Medium" panose="020B0603020102020204" pitchFamily="34" charset="0"/>
              </a:rPr>
              <a:t>An increase in Levels 4 and 5 in grade 10 </a:t>
            </a:r>
            <a:r>
              <a:rPr lang="en-US" dirty="0" smtClean="0">
                <a:latin typeface="Franklin Gothic Medium" panose="020B0603020102020204" pitchFamily="34" charset="0"/>
              </a:rPr>
              <a:t>ELA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Notable Achievements</a:t>
            </a:r>
          </a:p>
        </p:txBody>
      </p:sp>
    </p:spTree>
    <p:extLst>
      <p:ext uri="{BB962C8B-B14F-4D97-AF65-F5344CB8AC3E}">
        <p14:creationId xmlns:p14="http://schemas.microsoft.com/office/powerpoint/2010/main" val="428485955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Franklin Gothic Medium" panose="020B0603020102020204" pitchFamily="34" charset="0"/>
              </a:rPr>
              <a:t>The District continues to provide instructional tools necessary to deliver rigorous and relevant lessons in every classroom</a:t>
            </a:r>
          </a:p>
          <a:p>
            <a:r>
              <a:rPr lang="en-US" sz="2400" dirty="0" smtClean="0">
                <a:latin typeface="Franklin Gothic Medium" panose="020B0603020102020204" pitchFamily="34" charset="0"/>
              </a:rPr>
              <a:t>The District is implementing an in-class coaching for teachers of math at all elementary and middle schools</a:t>
            </a:r>
          </a:p>
          <a:p>
            <a:r>
              <a:rPr lang="en-US" sz="2400" dirty="0" smtClean="0">
                <a:latin typeface="Franklin Gothic Medium" panose="020B0603020102020204" pitchFamily="34" charset="0"/>
              </a:rPr>
              <a:t>The District is implementing small group instruction to better serve students in every ELA and math classroom</a:t>
            </a:r>
          </a:p>
          <a:p>
            <a:r>
              <a:rPr lang="en-US" sz="2400" dirty="0" smtClean="0">
                <a:latin typeface="Franklin Gothic Medium" panose="020B0603020102020204" pitchFamily="34" charset="0"/>
              </a:rPr>
              <a:t>I-ready program is being implemented in elementary and middle schools to identify </a:t>
            </a:r>
            <a:r>
              <a:rPr lang="en-US" sz="2400" dirty="0">
                <a:latin typeface="Franklin Gothic Medium" panose="020B0603020102020204" pitchFamily="34" charset="0"/>
              </a:rPr>
              <a:t>students’ strengths and weaknesses, measures growth, and supports data-driven differentiated </a:t>
            </a:r>
            <a:r>
              <a:rPr lang="en-US" sz="2400" dirty="0" smtClean="0">
                <a:latin typeface="Franklin Gothic Medium" panose="020B0603020102020204" pitchFamily="34" charset="0"/>
              </a:rPr>
              <a:t>instruction in ELA and Math.</a:t>
            </a:r>
          </a:p>
          <a:p>
            <a:r>
              <a:rPr lang="en-US" sz="2400" dirty="0">
                <a:latin typeface="Franklin Gothic Medium" panose="020B0603020102020204" pitchFamily="34" charset="0"/>
              </a:rPr>
              <a:t>The </a:t>
            </a:r>
            <a:r>
              <a:rPr lang="en-US" sz="2400" b="1" dirty="0">
                <a:latin typeface="Franklin Gothic Medium" panose="020B0603020102020204" pitchFamily="34" charset="0"/>
              </a:rPr>
              <a:t>Sheltered Instruction Observation Protocol</a:t>
            </a:r>
            <a:r>
              <a:rPr lang="en-US" sz="2400" dirty="0">
                <a:latin typeface="Franklin Gothic Medium" panose="020B0603020102020204" pitchFamily="34" charset="0"/>
              </a:rPr>
              <a:t> (SIOP) Model is </a:t>
            </a:r>
            <a:r>
              <a:rPr lang="en-US" sz="2400" dirty="0" smtClean="0">
                <a:latin typeface="Franklin Gothic Medium" panose="020B0603020102020204" pitchFamily="34" charset="0"/>
              </a:rPr>
              <a:t>being implemented district-wide to address </a:t>
            </a:r>
            <a:r>
              <a:rPr lang="en-US" sz="2400" dirty="0">
                <a:latin typeface="Franklin Gothic Medium" panose="020B0603020102020204" pitchFamily="34" charset="0"/>
              </a:rPr>
              <a:t>the academic needs of English </a:t>
            </a:r>
            <a:r>
              <a:rPr lang="en-US" sz="2400" dirty="0" smtClean="0">
                <a:latin typeface="Franklin Gothic Medium" panose="020B0603020102020204" pitchFamily="34" charset="0"/>
              </a:rPr>
              <a:t>learners.</a:t>
            </a:r>
          </a:p>
          <a:p>
            <a:r>
              <a:rPr lang="en-US" sz="2400" dirty="0" smtClean="0">
                <a:latin typeface="Franklin Gothic Medium" panose="020B0603020102020204" pitchFamily="34" charset="0"/>
              </a:rPr>
              <a:t>The District is providing trainings on Restorative Practices to all teachers and administrators as a means of integrating relationship and relevance into delivery of quality instruction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Intervention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24227166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58247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Franklin Gothic Medium" panose="020B0603020102020204" pitchFamily="34" charset="0"/>
              </a:rPr>
              <a:t>The </a:t>
            </a:r>
            <a:r>
              <a:rPr lang="en-US" dirty="0">
                <a:latin typeface="Franklin Gothic Medium" panose="020B0603020102020204" pitchFamily="34" charset="0"/>
              </a:rPr>
              <a:t>District is focusing on assessing, understanding, interpreting, and monitoring student assessment data to ensure </a:t>
            </a:r>
            <a:r>
              <a:rPr lang="en-US" dirty="0" smtClean="0">
                <a:latin typeface="Franklin Gothic Medium" panose="020B0603020102020204" pitchFamily="34" charset="0"/>
              </a:rPr>
              <a:t>learning for all students</a:t>
            </a:r>
          </a:p>
          <a:p>
            <a:r>
              <a:rPr lang="en-US" dirty="0">
                <a:latin typeface="Franklin Gothic Medium" panose="020B0603020102020204" pitchFamily="34" charset="0"/>
              </a:rPr>
              <a:t>Unpacking the standards to strengthen teachers’ understanding </a:t>
            </a:r>
            <a:r>
              <a:rPr lang="en-US" dirty="0" smtClean="0">
                <a:latin typeface="Franklin Gothic Medium" panose="020B0603020102020204" pitchFamily="34" charset="0"/>
              </a:rPr>
              <a:t>of what </a:t>
            </a:r>
            <a:r>
              <a:rPr lang="en-US" dirty="0">
                <a:latin typeface="Franklin Gothic Medium" panose="020B0603020102020204" pitchFamily="34" charset="0"/>
              </a:rPr>
              <a:t>students need to know and be able to </a:t>
            </a:r>
            <a:r>
              <a:rPr lang="en-US" dirty="0" smtClean="0">
                <a:latin typeface="Franklin Gothic Medium" panose="020B0603020102020204" pitchFamily="34" charset="0"/>
              </a:rPr>
              <a:t>do</a:t>
            </a:r>
          </a:p>
          <a:p>
            <a:pPr lvl="0"/>
            <a:r>
              <a:rPr lang="en-US" dirty="0">
                <a:latin typeface="Franklin Gothic Medium" panose="020B0603020102020204" pitchFamily="34" charset="0"/>
              </a:rPr>
              <a:t>Ongoing collaboration among various departments to integrate best practices and insight into the </a:t>
            </a:r>
            <a:r>
              <a:rPr lang="en-US" dirty="0" smtClean="0">
                <a:latin typeface="Franklin Gothic Medium" panose="020B0603020102020204" pitchFamily="34" charset="0"/>
              </a:rPr>
              <a:t>NJSLS</a:t>
            </a:r>
          </a:p>
          <a:p>
            <a:pPr lvl="0"/>
            <a:r>
              <a:rPr lang="en-US" dirty="0" smtClean="0">
                <a:latin typeface="Franklin Gothic Medium" panose="020B0603020102020204" pitchFamily="34" charset="0"/>
              </a:rPr>
              <a:t>Providing explicit instruction and rich content in math classrooms</a:t>
            </a:r>
          </a:p>
          <a:p>
            <a:pPr lvl="0"/>
            <a:r>
              <a:rPr lang="en-US" dirty="0" smtClean="0">
                <a:latin typeface="Franklin Gothic Medium" panose="020B0603020102020204" pitchFamily="34" charset="0"/>
              </a:rPr>
              <a:t>Using real-life application problems to encourage modeling and reasoning as processes of decoding word problems</a:t>
            </a:r>
          </a:p>
          <a:p>
            <a:pPr lvl="0"/>
            <a:r>
              <a:rPr lang="en-US" dirty="0" smtClean="0">
                <a:latin typeface="Franklin Gothic Medium" panose="020B0603020102020204" pitchFamily="34" charset="0"/>
              </a:rPr>
              <a:t>The District continues to expand its inclusion program to expose all students to rigorous curriculum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Intervention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0445109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58247"/>
          </a:xfrm>
        </p:spPr>
        <p:txBody>
          <a:bodyPr>
            <a:normAutofit/>
          </a:bodyPr>
          <a:lstStyle/>
          <a:p>
            <a:pPr marL="45720" lvl="0" indent="0" algn="ctr">
              <a:buNone/>
            </a:pPr>
            <a:endParaRPr lang="en-US" sz="5400" dirty="0" smtClean="0">
              <a:latin typeface="Franklin Gothic Medium" panose="020B0603020102020204" pitchFamily="34" charset="0"/>
            </a:endParaRPr>
          </a:p>
          <a:p>
            <a:pPr marL="45720" lvl="0" indent="0" algn="ctr">
              <a:buNone/>
            </a:pPr>
            <a:r>
              <a:rPr lang="en-US" sz="2800" dirty="0" smtClean="0">
                <a:latin typeface="Franklin Gothic Medium" panose="020B0603020102020204" pitchFamily="34" charset="0"/>
              </a:rPr>
              <a:t>Thank you</a:t>
            </a:r>
            <a:endParaRPr lang="en-US" sz="2800" dirty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3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cap="none" dirty="0"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Irvington School District’s </a:t>
            </a:r>
            <a:r>
              <a:rPr lang="en-US" sz="2000" cap="none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cap="none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>
                <a:latin typeface="Calibri" panose="020F0502020204030204" pitchFamily="34" charset="0"/>
                <a:cs typeface="Calibri" panose="020F0502020204030204" pitchFamily="34" charset="0"/>
              </a:rPr>
              <a:t>Number of Students Tested</a:t>
            </a:r>
            <a:br>
              <a:rPr lang="en-US" sz="20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>
                <a:latin typeface="Calibri" panose="020F0502020204030204" pitchFamily="34" charset="0"/>
                <a:cs typeface="Calibri" panose="020F0502020204030204" pitchFamily="34" charset="0"/>
              </a:rPr>
              <a:t>Spring 2018 &amp; Spring 2019 NJSLA Administrations</a:t>
            </a:r>
            <a:r>
              <a:rPr lang="en-US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Mathematics</a:t>
            </a: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905490"/>
              </p:ext>
            </p:extLst>
          </p:nvPr>
        </p:nvGraphicFramePr>
        <p:xfrm>
          <a:off x="506066" y="2008358"/>
          <a:ext cx="8131127" cy="3486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7607">
                  <a:extLst>
                    <a:ext uri="{9D8B030D-6E8A-4147-A177-3AD203B41FA5}">
                      <a16:colId xmlns:a16="http://schemas.microsoft.com/office/drawing/2014/main" val="1986321191"/>
                    </a:ext>
                  </a:extLst>
                </a:gridCol>
              </a:tblGrid>
              <a:tr h="5209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Students Tested 2019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 Tested 2018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Difference between number of students tested in 2018 and 2019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91023"/>
                  </a:ext>
                </a:extLst>
              </a:tr>
              <a:tr h="2965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648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- 72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5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574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+ 48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5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576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- 9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5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493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+ 39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5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462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+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29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5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8*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397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- 8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5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Algebra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I**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506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+ 21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5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Algebra II**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307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+ 22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5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Geometry**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361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- 2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5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4,392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4,324</a:t>
                      </a:r>
                      <a:endParaRPr lang="en-US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+ 68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6065" y="5614096"/>
            <a:ext cx="825619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C00000"/>
                </a:solidFill>
              </a:rPr>
              <a:t>*Some students in grade 8 participated in the Algebra I assessment in place of the 8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Math assessment. Thus, Math 8 outcomes are not representative of grade 8 performance as a whole.</a:t>
            </a:r>
          </a:p>
          <a:p>
            <a:r>
              <a:rPr lang="en-US" sz="1100" dirty="0">
                <a:solidFill>
                  <a:srgbClr val="C00000"/>
                </a:solidFill>
              </a:rPr>
              <a:t>** NJSLA 2018-2019 assessments were optional for 11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students. However, District </a:t>
            </a:r>
            <a:r>
              <a:rPr lang="en-US" sz="1100" dirty="0" smtClean="0">
                <a:solidFill>
                  <a:srgbClr val="C00000"/>
                </a:solidFill>
              </a:rPr>
              <a:t>numbers </a:t>
            </a:r>
            <a:r>
              <a:rPr lang="en-US" sz="1100" dirty="0">
                <a:solidFill>
                  <a:srgbClr val="C00000"/>
                </a:solidFill>
              </a:rPr>
              <a:t>include Grade 11 </a:t>
            </a:r>
            <a:r>
              <a:rPr lang="en-US" sz="1100" dirty="0" smtClean="0">
                <a:solidFill>
                  <a:srgbClr val="C00000"/>
                </a:solidFill>
              </a:rPr>
              <a:t>students who had valid scale scores in Algebra I, Geometry, &amp; Algebra II</a:t>
            </a:r>
            <a:endParaRPr lang="en-US" sz="1100" dirty="0">
              <a:solidFill>
                <a:srgbClr val="C00000"/>
              </a:solidFill>
            </a:endParaRPr>
          </a:p>
          <a:p>
            <a:r>
              <a:rPr lang="en-US" sz="1100" dirty="0" smtClean="0"/>
              <a:t>Notes</a:t>
            </a:r>
            <a:r>
              <a:rPr lang="en-US" sz="1100" dirty="0"/>
              <a:t>: “Students Tested” represents individual valid test scores for Mathematics.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43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7840" y="304800"/>
            <a:ext cx="8077200" cy="1002267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>
                <a:solidFill>
                  <a:srgbClr val="FFFF00"/>
                </a:solidFill>
              </a:rPr>
              <a:t>Irvington School District’s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1800" cap="none" dirty="0">
                <a:solidFill>
                  <a:prstClr val="white"/>
                </a:solidFill>
              </a:rPr>
              <a:t>Spring 2019 NJSLA Administrations</a:t>
            </a:r>
            <a:r>
              <a:rPr lang="en-US" sz="1800" b="1" cap="none" dirty="0">
                <a:solidFill>
                  <a:prstClr val="white"/>
                </a:solidFill>
              </a:rPr>
              <a:t/>
            </a:r>
            <a:br>
              <a:rPr lang="en-US" sz="1800" b="1" cap="none" dirty="0">
                <a:solidFill>
                  <a:prstClr val="white"/>
                </a:solidFill>
              </a:rPr>
            </a:br>
            <a:r>
              <a:rPr lang="en-US" sz="1800" b="1" cap="none" dirty="0">
                <a:solidFill>
                  <a:prstClr val="white"/>
                </a:solidFill>
              </a:rPr>
              <a:t>English Language Arts to New Jersey</a:t>
            </a:r>
            <a:br>
              <a:rPr lang="en-US" sz="1800" b="1" cap="none" dirty="0">
                <a:solidFill>
                  <a:prstClr val="white"/>
                </a:solidFill>
              </a:rPr>
            </a:br>
            <a:r>
              <a:rPr lang="en-US" sz="1800" b="1" cap="none" dirty="0">
                <a:solidFill>
                  <a:prstClr val="white"/>
                </a:solidFill>
              </a:rPr>
              <a:t>Percentages for 2019</a:t>
            </a:r>
            <a:endParaRPr lang="en-US" sz="18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953014"/>
              </p:ext>
            </p:extLst>
          </p:nvPr>
        </p:nvGraphicFramePr>
        <p:xfrm>
          <a:off x="211015" y="1783021"/>
          <a:ext cx="8721970" cy="3677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1380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1,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2,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2,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3,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4,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5, State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083659"/>
                  </a:ext>
                </a:extLst>
              </a:tr>
              <a:tr h="38296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31.4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21.7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23.5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21.8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96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22.1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26.4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96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20.7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24.3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96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24.3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28.7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15.2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96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20.3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19.7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29.7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96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24.5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23.7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24.9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96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40.5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21.9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19.2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96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41.8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1015" y="5525002"/>
            <a:ext cx="85295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C00000"/>
                </a:solidFill>
              </a:rPr>
              <a:t>*Grade 11 does not include students who took an AP/IB test</a:t>
            </a:r>
            <a:r>
              <a:rPr lang="en-US" sz="1100" dirty="0">
                <a:solidFill>
                  <a:srgbClr val="FF0000"/>
                </a:solidFill>
              </a:rPr>
              <a:t>.</a:t>
            </a:r>
          </a:p>
          <a:p>
            <a:r>
              <a:rPr lang="en-US" sz="1100" dirty="0">
                <a:solidFill>
                  <a:srgbClr val="C00000"/>
                </a:solidFill>
              </a:rPr>
              <a:t>** NJSLA 2018-2019 assessments were optional for 11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students, state results do not include Grade 11 results</a:t>
            </a:r>
            <a:r>
              <a:rPr lang="en-US" sz="1100" dirty="0" smtClean="0">
                <a:solidFill>
                  <a:srgbClr val="C00000"/>
                </a:solidFill>
              </a:rPr>
              <a:t>. However, District percentages include Grade 11 results for students with valid scale scores in ELA 9 &amp; ELA 10</a:t>
            </a:r>
            <a:endParaRPr lang="en-US" sz="1100" dirty="0">
              <a:solidFill>
                <a:srgbClr val="C00000"/>
              </a:solidFill>
            </a:endParaRPr>
          </a:p>
          <a:p>
            <a:r>
              <a:rPr lang="en-US" sz="1100" dirty="0"/>
              <a:t>Notes: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65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>
                <a:solidFill>
                  <a:srgbClr val="FFFF00"/>
                </a:solidFill>
              </a:rPr>
              <a:t>Irvington School District’s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1800" cap="none" dirty="0">
                <a:solidFill>
                  <a:prstClr val="white"/>
                </a:solidFill>
              </a:rPr>
              <a:t>Spring 2019 NJSLA Administrations</a:t>
            </a:r>
            <a:r>
              <a:rPr lang="en-US" sz="1800" b="1" cap="none" dirty="0">
                <a:solidFill>
                  <a:prstClr val="white"/>
                </a:solidFill>
              </a:rPr>
              <a:t/>
            </a:r>
            <a:br>
              <a:rPr lang="en-US" sz="1800" b="1" cap="none" dirty="0">
                <a:solidFill>
                  <a:prstClr val="white"/>
                </a:solidFill>
              </a:rPr>
            </a:br>
            <a:r>
              <a:rPr lang="en-US" sz="1800" b="1" cap="none" dirty="0">
                <a:solidFill>
                  <a:prstClr val="white"/>
                </a:solidFill>
              </a:rPr>
              <a:t>Mathematics to New Jersey - Percentages for 2019</a:t>
            </a:r>
            <a:endParaRPr lang="en-US" sz="18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757454"/>
              </p:ext>
            </p:extLst>
          </p:nvPr>
        </p:nvGraphicFramePr>
        <p:xfrm>
          <a:off x="262467" y="1798825"/>
          <a:ext cx="8698653" cy="3927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549490092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8920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Grade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1,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2,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2,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3,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4,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5,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0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29.3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13.9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0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24.6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26.8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20.3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0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41.4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0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29.1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36.1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0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20.4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40.1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11.6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0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8*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31.6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0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Algebra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I**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30.9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47.6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0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Algebra II**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13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Geometry**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71.4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711" y="5743118"/>
            <a:ext cx="83064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C00000"/>
                </a:solidFill>
              </a:rPr>
              <a:t>*Some students in grade 8 participated in the Algebra I assessment in place of the 8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Math assessment. Thus, Math 8 outcomes are not representative of grade 8 performance as a whole.</a:t>
            </a:r>
          </a:p>
          <a:p>
            <a:r>
              <a:rPr lang="en-US" sz="1100" dirty="0">
                <a:solidFill>
                  <a:srgbClr val="C00000"/>
                </a:solidFill>
              </a:rPr>
              <a:t>** NJSLA 2018-2019 assessments were optional for 11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students, state results do not include Grade 11 results. However, District </a:t>
            </a:r>
            <a:r>
              <a:rPr lang="en-US" sz="1100" dirty="0" smtClean="0">
                <a:solidFill>
                  <a:srgbClr val="C00000"/>
                </a:solidFill>
              </a:rPr>
              <a:t>percentages </a:t>
            </a:r>
            <a:r>
              <a:rPr lang="en-US" sz="1100" dirty="0">
                <a:solidFill>
                  <a:srgbClr val="C00000"/>
                </a:solidFill>
              </a:rPr>
              <a:t>include Grade 11 </a:t>
            </a:r>
            <a:r>
              <a:rPr lang="en-US" sz="1100" dirty="0" smtClean="0">
                <a:solidFill>
                  <a:srgbClr val="C00000"/>
                </a:solidFill>
              </a:rPr>
              <a:t>results </a:t>
            </a:r>
            <a:endParaRPr lang="en-US" sz="1100" dirty="0">
              <a:solidFill>
                <a:srgbClr val="C00000"/>
              </a:solidFill>
            </a:endParaRPr>
          </a:p>
          <a:p>
            <a:r>
              <a:rPr lang="en-US" sz="1100" dirty="0" smtClean="0"/>
              <a:t>Notes</a:t>
            </a:r>
            <a:r>
              <a:rPr lang="en-US" sz="1100" dirty="0"/>
              <a:t>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87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8549</TotalTime>
  <Words>8983</Words>
  <Application>Microsoft Office PowerPoint</Application>
  <PresentationFormat>On-screen Show (4:3)</PresentationFormat>
  <Paragraphs>5106</Paragraphs>
  <Slides>69</Slides>
  <Notes>62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7" baseType="lpstr">
      <vt:lpstr>ＭＳ Ｐゴシック</vt:lpstr>
      <vt:lpstr>Arial</vt:lpstr>
      <vt:lpstr>Calibri</vt:lpstr>
      <vt:lpstr>Franklin Gothic Medium</vt:lpstr>
      <vt:lpstr>Times New Roman</vt:lpstr>
      <vt:lpstr>Wingdings</vt:lpstr>
      <vt:lpstr>Wingdings 2</vt:lpstr>
      <vt:lpstr>Grid</vt:lpstr>
      <vt:lpstr>NJSLA Results: Spring 2019 Administrations   Irvington School District  October 16, 2019 </vt:lpstr>
      <vt:lpstr>Comparison of Irvington School District’s Spring 2017,  Spring 2018 &amp; Spring 2019 NJSLA Administrations English Language Arts - Percentages</vt:lpstr>
      <vt:lpstr>Comparison of Irvington School District’s Spring 2017,  Spring 2018 &amp; Spring 2019 NJSLA Administrations Mathematics - Percentages</vt:lpstr>
      <vt:lpstr>Comparison of Irvington School District’s  2017 to 2019 Spring NJSLA Administrations English Language Arts – Percentage Changes</vt:lpstr>
      <vt:lpstr>Comparison of Irvington School District’s  2017 to 2019 Spring NJSLA Administrations Mathematics – Percentage Changes</vt:lpstr>
      <vt:lpstr>Comparison of Irvington School District’s  Number of Students Tested  Spring 2018 &amp; Spring 2019 NJSLA Administrations English Language Arts</vt:lpstr>
      <vt:lpstr>Comparison of Irvington School District’s  Number of Students Tested Spring 2018 &amp; Spring 2019 NJSLA Administrations Mathematics</vt:lpstr>
      <vt:lpstr>Comparison of Irvington School District’s  Spring 2019 NJSLA Administrations English Language Arts to New Jersey Percentages for 2019</vt:lpstr>
      <vt:lpstr>Comparison of Irvington School District’s  Spring 2019 NJSLA Administrations Mathematics to New Jersey - Percentages for 2019</vt:lpstr>
      <vt:lpstr>Irvington School District’s 2019 Spring NJSLA School- &amp; Grade-Level Outcomes English Language Arts Grade 3 - Percentages </vt:lpstr>
      <vt:lpstr>Irvington School District’s 2019 Spring NJSLA School- &amp; Grade-Level Outcomes English Language Arts Grade 4 - Percentages </vt:lpstr>
      <vt:lpstr>Irvington School District’s 2019 Spring NJSLA School- &amp; Grade-Level Outcomes English Language Arts Grade 5 - Percentages </vt:lpstr>
      <vt:lpstr>Irvington School District’s 2019 Spring NJSLA School- &amp; Grade-Level Outcomes English Language Arts Grade 6 - Percentages </vt:lpstr>
      <vt:lpstr>Irvington School District’s 2019 Spring NJSLA School- &amp; Grade-Level Outcomes English Language Arts Grade 7 - Percentages </vt:lpstr>
      <vt:lpstr>Irvington School District’s 2019 Spring NJSLA School- &amp; Grade-Level Outcomes English Language Arts Grade 8 - Percentages </vt:lpstr>
      <vt:lpstr>Irvington School District’s 2019 Spring NJSLA School- &amp; Grade-Level Outcomes English Language Arts Grade 9 - Percentages </vt:lpstr>
      <vt:lpstr>Irvington School District’s 2019 Spring NJSLA School- &amp; Grade-Level Outcomes English Language Arts Grade 10 - Percentages </vt:lpstr>
      <vt:lpstr>Irvington School District’s 2019 Spring NJSLA School- &amp; Grade-Level Outcomes Mathematics - Percentages </vt:lpstr>
      <vt:lpstr>Irvington School District’s 2019 Spring NJSLA School- &amp; Grade-Level Outcomes Mathematics - Percentages  </vt:lpstr>
      <vt:lpstr>Irvington School District’s 2019 Spring NJSLA School- &amp; Grade-Level Outcomes Mathematics - Percentages  </vt:lpstr>
      <vt:lpstr>Irvington School District’s 2019 Spring NJSLA School- &amp; Grade-Level Outcomes Mathematics - Percentages  </vt:lpstr>
      <vt:lpstr>Irvington School District’s 2019 Spring NJSLA School- &amp; Grade-Level Outcomes Mathematics - Percentages  </vt:lpstr>
      <vt:lpstr>Irvington School District’s 2019 Spring NJSLA School- &amp; Grade-Level Outcomes Mathematics - Percentages  </vt:lpstr>
      <vt:lpstr>Irvington School District’s 2019 Spring NJSLA School- &amp; Grade-Level Outcomes Mathematics - Percentages  </vt:lpstr>
      <vt:lpstr>Irvington School District’s 2019 Spring NJSLA School- &amp; Grade-Level Outcomes Mathematics - Percentages  </vt:lpstr>
      <vt:lpstr>Irvington School District’s 2019 Spring NJSLA School- &amp; Grade-Level Outcomes Mathematics - Percentages  </vt:lpstr>
      <vt:lpstr>Comparison of Berkeley Terrace School’s  Spring 2019 Administration English Language Arts to Irvington School District’s  Percentages in 2019</vt:lpstr>
      <vt:lpstr>Comparison of Chancellor Avenue School’s  Spring 2019 Administration English Language Arts to Irvington School District’s  Percentages in 2019</vt:lpstr>
      <vt:lpstr>Comparison of Florence Avenue School’s  Spring 2019 Administration English Language Arts to Irvington School District’s  Percentages in 2019</vt:lpstr>
      <vt:lpstr>Comparison of Grove Street School’s  Spring 2019 Administration English Language Arts to Irvington School District’s  Percentages in 2019</vt:lpstr>
      <vt:lpstr>Comparison of Madison Avenue School’s  Spring 2019 Administration English Language Arts to Irvington School District’s  Percentages in 2019</vt:lpstr>
      <vt:lpstr>Comparison of Mt. Vernon Avenue School’s  Spring 2019 Administration English Language Arts to Irvington School District’s  Percentages in 2019</vt:lpstr>
      <vt:lpstr>Comparison of Thurgood Marshall School’s  Spring 2019 Administration English Language Arts to Irvington School District’s  Percentages in 2019</vt:lpstr>
      <vt:lpstr>Comparison of University Elementary School’s  Spring 2019 Administration English Language Arts to Irvington School District’s  Percentages in 2019</vt:lpstr>
      <vt:lpstr>Comparison of Union Avenue Middle School’s  Spring 2019 Administration English Language Arts to Irvington School District’s  Percentages in 2019</vt:lpstr>
      <vt:lpstr>Comparison of University Middle School’s  Spring 2019 Administration English Language Arts to Irvington School District’s  Percentages in 2019</vt:lpstr>
      <vt:lpstr>Comparison of Irvington High School’s  Spring 2019 Administration English Language Arts to Irvington School District’s  Percentages in 2019</vt:lpstr>
      <vt:lpstr>Comparison of Berkeley Terrace School’s  Spring 2019 Administration Mathematics to Irvington School District’s  Percentages for 2019</vt:lpstr>
      <vt:lpstr>Comparison of Chancellor Avenue School’s  Spring 2019 Administration Mathematics to Irvington School District’s  Percentages for 2019</vt:lpstr>
      <vt:lpstr>Comparison of Florence Avenue School’s  Spring 2019 Administration Mathematics to Irvington School District’s  Percentages for 2019</vt:lpstr>
      <vt:lpstr>Comparison of Grove Street School’s  Spring 2019 Administration Mathematics to Irvington School District’s  Percentages for 2019</vt:lpstr>
      <vt:lpstr>Comparison of Madison Avenue School’s  Spring 2019 Administration Mathematics to Irvington School District’s  Percentages for 2019</vt:lpstr>
      <vt:lpstr>Comparison of Mt. Vernon Avenue School’s  Spring 2019 Administration Mathematics to Irvington School District’s  Percentages for 2019</vt:lpstr>
      <vt:lpstr>Comparison of Thurgood Marshall School’s  Spring 2019 Administration Mathematics to Irvington School District’s  Percentages for 2019</vt:lpstr>
      <vt:lpstr>Comparison of University Elementary School’s  Spring 2019 Administration Mathematics to Irvington School District’s  Percentages for 2019</vt:lpstr>
      <vt:lpstr>Comparison of Union Avenue Middle School’s  Spring 2019 Administration Mathematics to Irvington School District’s  Percentages for 2019</vt:lpstr>
      <vt:lpstr>Comparison of University Middle School’s  Spring 2019 Administration Mathematics to Irvington School District’s  Percentages for 2019</vt:lpstr>
      <vt:lpstr>Comparison of Irvington High School’s  Spring 2019 Administration Mathematics to &lt;Irvington School District’s  Percentages for 2019</vt:lpstr>
      <vt:lpstr>Comparison of Irvington School District’s Subgroup Spring 2018 and Spring 2019 NJSLA Administrations English Language Arts-Grade 3 - Percentages</vt:lpstr>
      <vt:lpstr>Comparison of Irvington School District’s Subgroup Spring 2018 and Spring 2019 NJSLA Administrations English Language Arts-Grade 4 - Percentages</vt:lpstr>
      <vt:lpstr>Comparison of Irvington School District’s Subgroup Spring 2018 and Spring 2019 NJSLA Administrations English Language Arts-Grade 5 - Percentages</vt:lpstr>
      <vt:lpstr>Comparison of Irvington School District’s Subgroup Spring 2018 and Spring 2019 NJSLA Administrations English Language Arts-Grade 6 - Percentages</vt:lpstr>
      <vt:lpstr>Comparison of Irvington School District’s Subgroup Spring 2018 and Spring 2019 NJSLA Administrations English Language Arts-Grade 7 - Percentages</vt:lpstr>
      <vt:lpstr>Comparison of Irvington School District’s Subgroup Spring 2018 and Spring 2019 NJSLA Administrations English Language Arts-Grade 8 - Percentages</vt:lpstr>
      <vt:lpstr>Comparison of Irvington School District’s Subgroup Spring 2018 and Spring 2019 NJSLA Administrations English Language Arts-Grade 9 - Percentages</vt:lpstr>
      <vt:lpstr>Comparison of Irvington School District’s Subgroup Spring 2018 and Spring 2019 NJSLA Administrations English Language Arts-Grade 10 - Percentages</vt:lpstr>
      <vt:lpstr>Comparison of Irvington School District’s  Subgroup Spring 2018 and Spring 2019 NJSLA Administrations Mathematics- Grade 3 - Percentages</vt:lpstr>
      <vt:lpstr>Comparison of Irvington School District’s  Subgroup Spring 2018 and Spring 2019 NJSLA Administrations Mathematics- Grade 4 - Percentages</vt:lpstr>
      <vt:lpstr>Comparison of Irvington School District’s  Subgroup Spring 2018 and Spring 2019 NJSLA Administrations Mathematics- Grade 5 - Percentages</vt:lpstr>
      <vt:lpstr>Comparison of Irvington School District’s  Subgroup Spring 2018 and Spring 2019 NJSLA Administrations Mathematics- Grade 6 - Percentages</vt:lpstr>
      <vt:lpstr>Comparison of Irvington School District’s  Subgroup Spring 2018 and Spring 2019 NJSLA Administrations Mathematics- Grade 7 - Percentages</vt:lpstr>
      <vt:lpstr>Comparison of Irvington School District’s  Subgroup Spring 2018 and Spring 2019 NJSLA Administrations Mathematics- Grade 8 - Percentages</vt:lpstr>
      <vt:lpstr>Comparison of Irvington School District’s  Subgroup Spring 2018 and Spring 2019 NJSLA Administrations Mathematics- Algebra I - Percentages</vt:lpstr>
      <vt:lpstr>Comparison of Irvington School District’s  Subgroup Spring 2018 and Spring 2019 NJSLA Administrations Mathematics- Geometry - Percentages</vt:lpstr>
      <vt:lpstr>Comparison of Irvington School District’s  Subgroup Spring 2018 and Spring 2019 NJSLA Administrations Mathematics- Algebra II - Percentages</vt:lpstr>
      <vt:lpstr>Notable Achievements</vt:lpstr>
      <vt:lpstr>Intervention Strategies</vt:lpstr>
      <vt:lpstr>Intervention Strategies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Bari Erlichson</dc:creator>
  <cp:lastModifiedBy>madegboyega</cp:lastModifiedBy>
  <cp:revision>502</cp:revision>
  <cp:lastPrinted>2019-10-16T17:49:48Z</cp:lastPrinted>
  <dcterms:created xsi:type="dcterms:W3CDTF">2015-10-11T00:51:08Z</dcterms:created>
  <dcterms:modified xsi:type="dcterms:W3CDTF">2019-10-16T17:51:16Z</dcterms:modified>
</cp:coreProperties>
</file>